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60" r:id="rId3"/>
    <p:sldId id="257" r:id="rId4"/>
    <p:sldId id="258" r:id="rId5"/>
    <p:sldId id="273" r:id="rId6"/>
    <p:sldId id="274" r:id="rId7"/>
    <p:sldId id="259" r:id="rId8"/>
    <p:sldId id="283" r:id="rId9"/>
    <p:sldId id="284" r:id="rId10"/>
    <p:sldId id="282" r:id="rId11"/>
    <p:sldId id="281" r:id="rId12"/>
    <p:sldId id="261" r:id="rId13"/>
    <p:sldId id="270" r:id="rId14"/>
    <p:sldId id="280" r:id="rId15"/>
    <p:sldId id="285" r:id="rId16"/>
    <p:sldId id="290" r:id="rId17"/>
    <p:sldId id="291" r:id="rId18"/>
    <p:sldId id="275" r:id="rId19"/>
    <p:sldId id="286" r:id="rId20"/>
    <p:sldId id="287" r:id="rId21"/>
    <p:sldId id="288" r:id="rId22"/>
    <p:sldId id="289" r:id="rId23"/>
    <p:sldId id="278" r:id="rId24"/>
    <p:sldId id="272" r:id="rId25"/>
    <p:sldId id="276" r:id="rId26"/>
    <p:sldId id="271" r:id="rId27"/>
    <p:sldId id="277" r:id="rId28"/>
    <p:sldId id="262" r:id="rId29"/>
    <p:sldId id="263" r:id="rId30"/>
    <p:sldId id="264" r:id="rId31"/>
    <p:sldId id="265" r:id="rId32"/>
    <p:sldId id="266" r:id="rId33"/>
    <p:sldId id="279" r:id="rId34"/>
    <p:sldId id="267" r:id="rId35"/>
    <p:sldId id="268" r:id="rId36"/>
    <p:sldId id="26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6327"/>
  </p:normalViewPr>
  <p:slideViewPr>
    <p:cSldViewPr snapToGrid="0" snapToObjects="1">
      <p:cViewPr varScale="1">
        <p:scale>
          <a:sx n="109" d="100"/>
          <a:sy n="109" d="100"/>
        </p:scale>
        <p:origin x="216" y="600"/>
      </p:cViewPr>
      <p:guideLst/>
    </p:cSldViewPr>
  </p:slideViewPr>
  <p:outlineViewPr>
    <p:cViewPr>
      <p:scale>
        <a:sx n="33" d="100"/>
        <a:sy n="33" d="100"/>
      </p:scale>
      <p:origin x="0" y="-127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C0D60-E32A-4248-A1F7-189812D0DF43}" type="datetimeFigureOut">
              <a:rPr lang="en-US" smtClean="0"/>
              <a:t>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A34E5-A3EF-BC4B-BAFD-59FF440DC3E5}" type="slidenum">
              <a:rPr lang="en-US" smtClean="0"/>
              <a:t>‹#›</a:t>
            </a:fld>
            <a:endParaRPr lang="en-US"/>
          </a:p>
        </p:txBody>
      </p:sp>
    </p:spTree>
    <p:extLst>
      <p:ext uri="{BB962C8B-B14F-4D97-AF65-F5344CB8AC3E}">
        <p14:creationId xmlns:p14="http://schemas.microsoft.com/office/powerpoint/2010/main" val="952342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BA34E5-A3EF-BC4B-BAFD-59FF440DC3E5}" type="slidenum">
              <a:rPr lang="en-US" smtClean="0"/>
              <a:t>23</a:t>
            </a:fld>
            <a:endParaRPr lang="en-US"/>
          </a:p>
        </p:txBody>
      </p:sp>
    </p:spTree>
    <p:extLst>
      <p:ext uri="{BB962C8B-B14F-4D97-AF65-F5344CB8AC3E}">
        <p14:creationId xmlns:p14="http://schemas.microsoft.com/office/powerpoint/2010/main" val="375371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BA34E5-A3EF-BC4B-BAFD-59FF440DC3E5}" type="slidenum">
              <a:rPr lang="en-US" smtClean="0"/>
              <a:t>24</a:t>
            </a:fld>
            <a:endParaRPr lang="en-US"/>
          </a:p>
        </p:txBody>
      </p:sp>
    </p:spTree>
    <p:extLst>
      <p:ext uri="{BB962C8B-B14F-4D97-AF65-F5344CB8AC3E}">
        <p14:creationId xmlns:p14="http://schemas.microsoft.com/office/powerpoint/2010/main" val="748903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7/20/23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7/20/23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7/20/23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eg"/><Relationship Id="rId2" Type="http://schemas.openxmlformats.org/officeDocument/2006/relationships/hyperlink" Target="https://en.wikipedia.org/wiki/Faraday%27s_law_of_induction" TargetMode="External"/><Relationship Id="rId1" Type="http://schemas.openxmlformats.org/officeDocument/2006/relationships/slideLayout" Target="../slideLayouts/slideLayout2.xml"/><Relationship Id="rId6" Type="http://schemas.openxmlformats.org/officeDocument/2006/relationships/hyperlink" Target="https://en.wikipedia.org/wiki/Permeability_(electromagnetism)" TargetMode="External"/><Relationship Id="rId5" Type="http://schemas.openxmlformats.org/officeDocument/2006/relationships/image" Target="../media/image31.jpe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gif"/></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hyperlink" Target="https://www.guru99.com/code-review-tools.html" TargetMode="External"/><Relationship Id="rId3" Type="http://schemas.openxmlformats.org/officeDocument/2006/relationships/hyperlink" Target="https://www.doxygen.nl/index.html" TargetMode="External"/><Relationship Id="rId7" Type="http://schemas.openxmlformats.org/officeDocument/2006/relationships/hyperlink" Target="https://en.wikipedia.org/wiki/Version_control" TargetMode="External"/><Relationship Id="rId12"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atlassian.com/" TargetMode="External"/><Relationship Id="rId11" Type="http://schemas.openxmlformats.org/officeDocument/2006/relationships/image" Target="../media/image46.png"/><Relationship Id="rId5" Type="http://schemas.openxmlformats.org/officeDocument/2006/relationships/hyperlink" Target="http://pictomic.com/test_dmaAlgorithms/main/Doxygen/html/manualCompleteArchitecture.pdf" TargetMode="External"/><Relationship Id="rId10" Type="http://schemas.openxmlformats.org/officeDocument/2006/relationships/image" Target="../media/image45.png"/><Relationship Id="rId4" Type="http://schemas.openxmlformats.org/officeDocument/2006/relationships/hyperlink" Target="http://pictomic.com/test_dmaAlgorithms/main/Doxygen/html/" TargetMode="External"/><Relationship Id="rId9" Type="http://schemas.openxmlformats.org/officeDocument/2006/relationships/hyperlink" Target="https://en.wikipedia.org/wiki/Bug_tracking_syste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www.mathworks.com/campaigns/products/trials.htm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tevens.edu/admissions/pre-college-programs"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tevens.edu/academics/academic-catalog" TargetMode="External"/><Relationship Id="rId2" Type="http://schemas.openxmlformats.org/officeDocument/2006/relationships/hyperlink" Target="https://www.stevens.edu/directory/office-registrar/academic-calendar"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Engineer" TargetMode="External"/><Relationship Id="rId13" Type="http://schemas.openxmlformats.org/officeDocument/2006/relationships/image" Target="../media/image9.png"/><Relationship Id="rId3" Type="http://schemas.openxmlformats.org/officeDocument/2006/relationships/hyperlink" Target="https://en.wikipedia.org/wiki/Technology" TargetMode="External"/><Relationship Id="rId7" Type="http://schemas.openxmlformats.org/officeDocument/2006/relationships/hyperlink" Target="https://en.wikipedia.org/wiki/Engine" TargetMode="External"/><Relationship Id="rId12" Type="http://schemas.openxmlformats.org/officeDocument/2006/relationships/image" Target="../media/image8.png"/><Relationship Id="rId2" Type="http://schemas.openxmlformats.org/officeDocument/2006/relationships/hyperlink" Target="https://en.wikipedia.org/wiki/Science" TargetMode="External"/><Relationship Id="rId1" Type="http://schemas.openxmlformats.org/officeDocument/2006/relationships/slideLayout" Target="../slideLayouts/slideLayout2.xml"/><Relationship Id="rId6" Type="http://schemas.openxmlformats.org/officeDocument/2006/relationships/hyperlink" Target="https://en.wikipedia.org/wiki/Mathematics" TargetMode="External"/><Relationship Id="rId11" Type="http://schemas.openxmlformats.org/officeDocument/2006/relationships/image" Target="../media/image7.png"/><Relationship Id="rId5" Type="http://schemas.openxmlformats.org/officeDocument/2006/relationships/hyperlink" Target="https://en.wikipedia.org/wiki/The_arts" TargetMode="External"/><Relationship Id="rId10" Type="http://schemas.openxmlformats.org/officeDocument/2006/relationships/image" Target="../media/image6.png"/><Relationship Id="rId4" Type="http://schemas.openxmlformats.org/officeDocument/2006/relationships/hyperlink" Target="https://en.wikipedia.org/wiki/Engineering" TargetMode="External"/><Relationship Id="rId9" Type="http://schemas.openxmlformats.org/officeDocument/2006/relationships/image" Target="../media/image5.png"/><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Electrical_engineering" TargetMode="External"/><Relationship Id="rId2" Type="http://schemas.openxmlformats.org/officeDocument/2006/relationships/hyperlink" Target="https://en.wikipedia.org/wiki/Stevens_Institute_of_Technology" TargetMode="External"/><Relationship Id="rId1" Type="http://schemas.openxmlformats.org/officeDocument/2006/relationships/slideLayout" Target="../slideLayouts/slideLayout2.xml"/><Relationship Id="rId6" Type="http://schemas.openxmlformats.org/officeDocument/2006/relationships/hyperlink" Target="https://en.wikipedia.org/wiki/Computer_engineering" TargetMode="External"/><Relationship Id="rId5" Type="http://schemas.openxmlformats.org/officeDocument/2006/relationships/hyperlink" Target="https://en.wikipedia.org/wiki/Science" TargetMode="External"/><Relationship Id="rId4" Type="http://schemas.openxmlformats.org/officeDocument/2006/relationships/hyperlink" Target="https://en.wikipedia.org/wiki/Computer_scienc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Signal_processing" TargetMode="External"/><Relationship Id="rId13" Type="http://schemas.openxmlformats.org/officeDocument/2006/relationships/hyperlink" Target="https://en.wikipedia.org/wiki/Photonics" TargetMode="External"/><Relationship Id="rId18" Type="http://schemas.openxmlformats.org/officeDocument/2006/relationships/image" Target="../media/image12.png"/><Relationship Id="rId3" Type="http://schemas.openxmlformats.org/officeDocument/2006/relationships/hyperlink" Target="https://en.wikipedia.org/wiki/Computer_engineering" TargetMode="External"/><Relationship Id="rId7" Type="http://schemas.openxmlformats.org/officeDocument/2006/relationships/hyperlink" Target="https://en.wikipedia.org/wiki/Radio-frequency_engineering" TargetMode="External"/><Relationship Id="rId12" Type="http://schemas.openxmlformats.org/officeDocument/2006/relationships/hyperlink" Target="https://en.wikipedia.org/wiki/Optics" TargetMode="External"/><Relationship Id="rId17" Type="http://schemas.openxmlformats.org/officeDocument/2006/relationships/hyperlink" Target="https://en.wikipedia.org/wiki/Electrochemistry" TargetMode="External"/><Relationship Id="rId2" Type="http://schemas.openxmlformats.org/officeDocument/2006/relationships/hyperlink" Target="https://en.wikipedia.org/wiki/Electrical_engineering" TargetMode="External"/><Relationship Id="rId16" Type="http://schemas.openxmlformats.org/officeDocument/2006/relationships/hyperlink" Target="https://en.wikipedia.org/wiki/Nanotechnology" TargetMode="External"/><Relationship Id="rId1" Type="http://schemas.openxmlformats.org/officeDocument/2006/relationships/slideLayout" Target="../slideLayouts/slideLayout2.xml"/><Relationship Id="rId6" Type="http://schemas.openxmlformats.org/officeDocument/2006/relationships/hyperlink" Target="https://en.wikipedia.org/wiki/Telecommunications" TargetMode="External"/><Relationship Id="rId11" Type="http://schemas.openxmlformats.org/officeDocument/2006/relationships/hyperlink" Target="https://en.wikipedia.org/wiki/Electronics" TargetMode="External"/><Relationship Id="rId5" Type="http://schemas.openxmlformats.org/officeDocument/2006/relationships/hyperlink" Target="https://en.wikipedia.org/wiki/Power_engineering" TargetMode="External"/><Relationship Id="rId15" Type="http://schemas.openxmlformats.org/officeDocument/2006/relationships/hyperlink" Target="https://en.wikipedia.org/wiki/Microwave_engineering" TargetMode="External"/><Relationship Id="rId10" Type="http://schemas.openxmlformats.org/officeDocument/2006/relationships/hyperlink" Target="https://en.wikipedia.org/wiki/Photovoltaic_cell" TargetMode="External"/><Relationship Id="rId4" Type="http://schemas.openxmlformats.org/officeDocument/2006/relationships/hyperlink" Target="https://en.wikipedia.org/wiki/Systems_engineering" TargetMode="External"/><Relationship Id="rId9" Type="http://schemas.openxmlformats.org/officeDocument/2006/relationships/hyperlink" Target="https://en.wikipedia.org/wiki/Instrumentation" TargetMode="External"/><Relationship Id="rId14" Type="http://schemas.openxmlformats.org/officeDocument/2006/relationships/hyperlink" Target="https://en.wikipedia.org/wiki/Power_electronics"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Computer_science#cite_note-DenningAutomated-3" TargetMode="External"/><Relationship Id="rId13" Type="http://schemas.openxmlformats.org/officeDocument/2006/relationships/hyperlink" Target="https://en.wikipedia.org/wiki/Computer_architecture" TargetMode="External"/><Relationship Id="rId18" Type="http://schemas.openxmlformats.org/officeDocument/2006/relationships/hyperlink" Target="https://en.wikipedia.org/wiki/Academic_discipline" TargetMode="External"/><Relationship Id="rId3" Type="http://schemas.openxmlformats.org/officeDocument/2006/relationships/hyperlink" Target="https://en.wikipedia.org/wiki/Computation" TargetMode="External"/><Relationship Id="rId21" Type="http://schemas.openxmlformats.org/officeDocument/2006/relationships/image" Target="../media/image13.png"/><Relationship Id="rId7" Type="http://schemas.openxmlformats.org/officeDocument/2006/relationships/hyperlink" Target="https://en.wikipedia.org/wiki/Computer_science#cite_note-MITAutomated-2" TargetMode="External"/><Relationship Id="rId12" Type="http://schemas.openxmlformats.org/officeDocument/2006/relationships/hyperlink" Target="https://en.wikipedia.org/wiki/Applied_science" TargetMode="External"/><Relationship Id="rId17" Type="http://schemas.openxmlformats.org/officeDocument/2006/relationships/hyperlink" Target="https://en.wikipedia.org/wiki/Computer_science#cite_note-6" TargetMode="External"/><Relationship Id="rId2" Type="http://schemas.openxmlformats.org/officeDocument/2006/relationships/hyperlink" Target="https://en.wikipedia.org/wiki/Computer_science" TargetMode="External"/><Relationship Id="rId16" Type="http://schemas.openxmlformats.org/officeDocument/2006/relationships/hyperlink" Target="https://en.wikipedia.org/wiki/Computer_science#cite_note-5" TargetMode="External"/><Relationship Id="rId20" Type="http://schemas.openxmlformats.org/officeDocument/2006/relationships/hyperlink" Target="https://en.wikipedia.org/wiki/Computer_science#cite_note-Denning-7" TargetMode="External"/><Relationship Id="rId1" Type="http://schemas.openxmlformats.org/officeDocument/2006/relationships/slideLayout" Target="../slideLayouts/slideLayout2.xml"/><Relationship Id="rId6" Type="http://schemas.openxmlformats.org/officeDocument/2006/relationships/hyperlink" Target="https://en.wikipedia.org/wiki/Computer_science#cite_note-YorkDefinition-1" TargetMode="External"/><Relationship Id="rId11" Type="http://schemas.openxmlformats.org/officeDocument/2006/relationships/hyperlink" Target="https://en.wikipedia.org/wiki/Information_theory" TargetMode="External"/><Relationship Id="rId5" Type="http://schemas.openxmlformats.org/officeDocument/2006/relationships/hyperlink" Target="https://en.wikipedia.org/wiki/Automation" TargetMode="External"/><Relationship Id="rId15" Type="http://schemas.openxmlformats.org/officeDocument/2006/relationships/hyperlink" Target="https://en.wikipedia.org/wiki/Computer_science#cite_note-4" TargetMode="External"/><Relationship Id="rId10" Type="http://schemas.openxmlformats.org/officeDocument/2006/relationships/hyperlink" Target="https://en.wikipedia.org/wiki/Theory_of_computation" TargetMode="External"/><Relationship Id="rId19" Type="http://schemas.openxmlformats.org/officeDocument/2006/relationships/hyperlink" Target="https://en.wikipedia.org/wiki/Computer_programming" TargetMode="External"/><Relationship Id="rId4" Type="http://schemas.openxmlformats.org/officeDocument/2006/relationships/hyperlink" Target="https://en.wikipedia.org/wiki/Information" TargetMode="External"/><Relationship Id="rId9" Type="http://schemas.openxmlformats.org/officeDocument/2006/relationships/hyperlink" Target="https://en.wikipedia.org/wiki/Algorithm" TargetMode="External"/><Relationship Id="rId14" Type="http://schemas.openxmlformats.org/officeDocument/2006/relationships/hyperlink" Target="https://en.wikipedia.org/wiki/Software_enginee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441F-02EF-D53E-28AC-A1665B451BC5}"/>
              </a:ext>
            </a:extLst>
          </p:cNvPr>
          <p:cNvSpPr>
            <a:spLocks noGrp="1"/>
          </p:cNvSpPr>
          <p:nvPr>
            <p:ph type="ctrTitle"/>
          </p:nvPr>
        </p:nvSpPr>
        <p:spPr>
          <a:xfrm>
            <a:off x="1371599" y="1803405"/>
            <a:ext cx="10466173" cy="1825096"/>
          </a:xfrm>
        </p:spPr>
        <p:txBody>
          <a:bodyPr/>
          <a:lstStyle/>
          <a:p>
            <a:r>
              <a:rPr lang="en-US" dirty="0"/>
              <a:t>Stevens Institute </a:t>
            </a:r>
            <a:br>
              <a:rPr lang="en-US" dirty="0"/>
            </a:br>
            <a:r>
              <a:rPr lang="en-US" dirty="0"/>
              <a:t>of Technology</a:t>
            </a:r>
          </a:p>
        </p:txBody>
      </p:sp>
      <p:sp>
        <p:nvSpPr>
          <p:cNvPr id="3" name="Subtitle 2">
            <a:extLst>
              <a:ext uri="{FF2B5EF4-FFF2-40B4-BE49-F238E27FC236}">
                <a16:creationId xmlns:a16="http://schemas.microsoft.com/office/drawing/2014/main" id="{779BC6D1-DB34-3F58-330B-D44A6DA15620}"/>
              </a:ext>
            </a:extLst>
          </p:cNvPr>
          <p:cNvSpPr>
            <a:spLocks noGrp="1"/>
          </p:cNvSpPr>
          <p:nvPr>
            <p:ph type="subTitle" idx="1"/>
          </p:nvPr>
        </p:nvSpPr>
        <p:spPr>
          <a:xfrm>
            <a:off x="1371600" y="3632200"/>
            <a:ext cx="9448800" cy="1095917"/>
          </a:xfrm>
        </p:spPr>
        <p:txBody>
          <a:bodyPr>
            <a:normAutofit fontScale="85000" lnSpcReduction="20000"/>
          </a:bodyPr>
          <a:lstStyle/>
          <a:p>
            <a:r>
              <a:rPr lang="en-US" dirty="0"/>
              <a:t>Engineering Bootcamp</a:t>
            </a:r>
          </a:p>
          <a:p>
            <a:r>
              <a:rPr lang="en-US" sz="2000" dirty="0"/>
              <a:t>ECOES (Exploring Career Options in Engineering and Science)</a:t>
            </a:r>
            <a:endParaRPr lang="en-US" dirty="0"/>
          </a:p>
          <a:p>
            <a:r>
              <a:rPr lang="en-US" sz="1100" dirty="0"/>
              <a:t>Darian Muresan, Ph.D. ECE </a:t>
            </a:r>
          </a:p>
          <a:p>
            <a:r>
              <a:rPr lang="en-US" sz="1100" dirty="0"/>
              <a:t>Stevens Teaching Professor in School of Systems and Enterprises</a:t>
            </a:r>
          </a:p>
          <a:p>
            <a:endParaRPr lang="en-US" sz="1100" dirty="0"/>
          </a:p>
        </p:txBody>
      </p:sp>
      <p:pic>
        <p:nvPicPr>
          <p:cNvPr id="5" name="Picture 4" descr="A red and white sign&#10;&#10;Description automatically generated with low confidence">
            <a:extLst>
              <a:ext uri="{FF2B5EF4-FFF2-40B4-BE49-F238E27FC236}">
                <a16:creationId xmlns:a16="http://schemas.microsoft.com/office/drawing/2014/main" id="{C211F112-6D05-EBE5-5FBA-1767FFB70AC6}"/>
              </a:ext>
            </a:extLst>
          </p:cNvPr>
          <p:cNvPicPr>
            <a:picLocks noChangeAspect="1"/>
          </p:cNvPicPr>
          <p:nvPr/>
        </p:nvPicPr>
        <p:blipFill>
          <a:blip r:embed="rId2"/>
          <a:stretch>
            <a:fillRect/>
          </a:stretch>
        </p:blipFill>
        <p:spPr>
          <a:xfrm>
            <a:off x="8262551" y="1922203"/>
            <a:ext cx="3352800" cy="1587500"/>
          </a:xfrm>
          <a:prstGeom prst="rect">
            <a:avLst/>
          </a:prstGeom>
        </p:spPr>
      </p:pic>
    </p:spTree>
    <p:extLst>
      <p:ext uri="{BB962C8B-B14F-4D97-AF65-F5344CB8AC3E}">
        <p14:creationId xmlns:p14="http://schemas.microsoft.com/office/powerpoint/2010/main" val="2256158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1CEE-C150-A18F-1681-43C114008F7E}"/>
              </a:ext>
            </a:extLst>
          </p:cNvPr>
          <p:cNvSpPr>
            <a:spLocks noGrp="1"/>
          </p:cNvSpPr>
          <p:nvPr>
            <p:ph type="title"/>
          </p:nvPr>
        </p:nvSpPr>
        <p:spPr/>
        <p:txBody>
          <a:bodyPr/>
          <a:lstStyle/>
          <a:p>
            <a:r>
              <a:rPr lang="en-US" dirty="0"/>
              <a:t>Analog vs digital</a:t>
            </a:r>
          </a:p>
        </p:txBody>
      </p:sp>
      <p:pic>
        <p:nvPicPr>
          <p:cNvPr id="1026" name="Picture 2">
            <a:extLst>
              <a:ext uri="{FF2B5EF4-FFF2-40B4-BE49-F238E27FC236}">
                <a16:creationId xmlns:a16="http://schemas.microsoft.com/office/drawing/2014/main" id="{00F31EB2-0F23-2BFC-2018-9BCD942C3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8225" y="2892183"/>
            <a:ext cx="4251472" cy="37713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Content Placeholder 6" descr="A picture containing indoor, leather&#10;&#10;Description automatically generated">
            <a:extLst>
              <a:ext uri="{FF2B5EF4-FFF2-40B4-BE49-F238E27FC236}">
                <a16:creationId xmlns:a16="http://schemas.microsoft.com/office/drawing/2014/main" id="{938FE6F3-7086-AAAD-1103-50620D4147C9}"/>
              </a:ext>
            </a:extLst>
          </p:cNvPr>
          <p:cNvPicPr>
            <a:picLocks noGrp="1" noChangeAspect="1"/>
          </p:cNvPicPr>
          <p:nvPr>
            <p:ph idx="1"/>
          </p:nvPr>
        </p:nvPicPr>
        <p:blipFill>
          <a:blip r:embed="rId3"/>
          <a:stretch>
            <a:fillRect/>
          </a:stretch>
        </p:blipFill>
        <p:spPr>
          <a:xfrm>
            <a:off x="247383" y="3500660"/>
            <a:ext cx="2796900" cy="3162849"/>
          </a:xfrm>
          <a:ln>
            <a:solidFill>
              <a:schemeClr val="accent1"/>
            </a:solidFill>
          </a:ln>
        </p:spPr>
      </p:pic>
      <p:pic>
        <p:nvPicPr>
          <p:cNvPr id="9" name="Picture 8" descr="A picture containing person&#10;&#10;Description automatically generated">
            <a:extLst>
              <a:ext uri="{FF2B5EF4-FFF2-40B4-BE49-F238E27FC236}">
                <a16:creationId xmlns:a16="http://schemas.microsoft.com/office/drawing/2014/main" id="{926820A7-B65E-0F6A-725F-231A223F409C}"/>
              </a:ext>
            </a:extLst>
          </p:cNvPr>
          <p:cNvPicPr>
            <a:picLocks noChangeAspect="1"/>
          </p:cNvPicPr>
          <p:nvPr/>
        </p:nvPicPr>
        <p:blipFill>
          <a:blip r:embed="rId4"/>
          <a:stretch>
            <a:fillRect/>
          </a:stretch>
        </p:blipFill>
        <p:spPr>
          <a:xfrm>
            <a:off x="1806498" y="1388107"/>
            <a:ext cx="4066477" cy="3223224"/>
          </a:xfrm>
          <a:prstGeom prst="rect">
            <a:avLst/>
          </a:prstGeom>
          <a:ln>
            <a:solidFill>
              <a:schemeClr val="accent1"/>
            </a:solidFill>
          </a:ln>
        </p:spPr>
      </p:pic>
      <p:pic>
        <p:nvPicPr>
          <p:cNvPr id="11" name="Picture 10">
            <a:extLst>
              <a:ext uri="{FF2B5EF4-FFF2-40B4-BE49-F238E27FC236}">
                <a16:creationId xmlns:a16="http://schemas.microsoft.com/office/drawing/2014/main" id="{B7B2C8F6-BDA8-C276-C39A-5C375E22E6EB}"/>
              </a:ext>
            </a:extLst>
          </p:cNvPr>
          <p:cNvPicPr>
            <a:picLocks noChangeAspect="1"/>
          </p:cNvPicPr>
          <p:nvPr/>
        </p:nvPicPr>
        <p:blipFill>
          <a:blip r:embed="rId5"/>
          <a:stretch>
            <a:fillRect/>
          </a:stretch>
        </p:blipFill>
        <p:spPr>
          <a:xfrm>
            <a:off x="6319027" y="2236591"/>
            <a:ext cx="2137377" cy="2195550"/>
          </a:xfrm>
          <a:prstGeom prst="rect">
            <a:avLst/>
          </a:prstGeom>
          <a:ln>
            <a:solidFill>
              <a:schemeClr val="accent1"/>
            </a:solidFill>
          </a:ln>
        </p:spPr>
      </p:pic>
    </p:spTree>
    <p:extLst>
      <p:ext uri="{BB962C8B-B14F-4D97-AF65-F5344CB8AC3E}">
        <p14:creationId xmlns:p14="http://schemas.microsoft.com/office/powerpoint/2010/main" val="105605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D695929-F463-EF10-EC2A-63092D04F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70" y="2518283"/>
            <a:ext cx="6628108" cy="331405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301CEE-C150-A18F-1681-43C114008F7E}"/>
              </a:ext>
            </a:extLst>
          </p:cNvPr>
          <p:cNvSpPr>
            <a:spLocks noGrp="1"/>
          </p:cNvSpPr>
          <p:nvPr>
            <p:ph type="title"/>
          </p:nvPr>
        </p:nvSpPr>
        <p:spPr/>
        <p:txBody>
          <a:bodyPr/>
          <a:lstStyle/>
          <a:p>
            <a:r>
              <a:rPr lang="en-US" dirty="0"/>
              <a:t>Analog vs digital</a:t>
            </a:r>
          </a:p>
        </p:txBody>
      </p:sp>
      <p:pic>
        <p:nvPicPr>
          <p:cNvPr id="15" name="Picture 14" descr="A black video game console&#10;&#10;Description automatically generated with low confidence">
            <a:extLst>
              <a:ext uri="{FF2B5EF4-FFF2-40B4-BE49-F238E27FC236}">
                <a16:creationId xmlns:a16="http://schemas.microsoft.com/office/drawing/2014/main" id="{B15E9398-061C-0DC5-771D-FEF5402221FC}"/>
              </a:ext>
            </a:extLst>
          </p:cNvPr>
          <p:cNvPicPr>
            <a:picLocks noChangeAspect="1"/>
          </p:cNvPicPr>
          <p:nvPr/>
        </p:nvPicPr>
        <p:blipFill>
          <a:blip r:embed="rId3"/>
          <a:stretch>
            <a:fillRect/>
          </a:stretch>
        </p:blipFill>
        <p:spPr>
          <a:xfrm>
            <a:off x="2002020" y="3362092"/>
            <a:ext cx="3008491" cy="2877015"/>
          </a:xfrm>
          <a:prstGeom prst="rect">
            <a:avLst/>
          </a:prstGeom>
          <a:ln>
            <a:solidFill>
              <a:schemeClr val="accent1"/>
            </a:solidFill>
          </a:ln>
        </p:spPr>
      </p:pic>
      <p:pic>
        <p:nvPicPr>
          <p:cNvPr id="13" name="Picture 12" descr="A picture containing text, compact disk, electronics&#10;&#10;Description automatically generated">
            <a:extLst>
              <a:ext uri="{FF2B5EF4-FFF2-40B4-BE49-F238E27FC236}">
                <a16:creationId xmlns:a16="http://schemas.microsoft.com/office/drawing/2014/main" id="{FADCD0C9-F91C-D5A4-4BE7-F3E957175997}"/>
              </a:ext>
            </a:extLst>
          </p:cNvPr>
          <p:cNvPicPr>
            <a:picLocks noChangeAspect="1"/>
          </p:cNvPicPr>
          <p:nvPr/>
        </p:nvPicPr>
        <p:blipFill>
          <a:blip r:embed="rId4"/>
          <a:stretch>
            <a:fillRect/>
          </a:stretch>
        </p:blipFill>
        <p:spPr>
          <a:xfrm>
            <a:off x="451993" y="1577535"/>
            <a:ext cx="2269517" cy="3265890"/>
          </a:xfrm>
          <a:prstGeom prst="rect">
            <a:avLst/>
          </a:prstGeom>
          <a:ln>
            <a:solidFill>
              <a:schemeClr val="accent1"/>
            </a:solidFill>
          </a:ln>
        </p:spPr>
      </p:pic>
      <p:pic>
        <p:nvPicPr>
          <p:cNvPr id="17" name="Picture 16">
            <a:extLst>
              <a:ext uri="{FF2B5EF4-FFF2-40B4-BE49-F238E27FC236}">
                <a16:creationId xmlns:a16="http://schemas.microsoft.com/office/drawing/2014/main" id="{FBF02E16-1AAC-2260-99D8-3EB32D813368}"/>
              </a:ext>
            </a:extLst>
          </p:cNvPr>
          <p:cNvPicPr>
            <a:picLocks noChangeAspect="1"/>
          </p:cNvPicPr>
          <p:nvPr/>
        </p:nvPicPr>
        <p:blipFill>
          <a:blip r:embed="rId5"/>
          <a:stretch>
            <a:fillRect/>
          </a:stretch>
        </p:blipFill>
        <p:spPr>
          <a:xfrm>
            <a:off x="3217759" y="1225255"/>
            <a:ext cx="2538408" cy="2489117"/>
          </a:xfrm>
          <a:prstGeom prst="rect">
            <a:avLst/>
          </a:prstGeom>
          <a:ln>
            <a:solidFill>
              <a:schemeClr val="accent1"/>
            </a:solidFill>
          </a:ln>
        </p:spPr>
      </p:pic>
    </p:spTree>
    <p:extLst>
      <p:ext uri="{BB962C8B-B14F-4D97-AF65-F5344CB8AC3E}">
        <p14:creationId xmlns:p14="http://schemas.microsoft.com/office/powerpoint/2010/main" val="3277652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3076-E383-4A51-55BE-32A223F75D45}"/>
              </a:ext>
            </a:extLst>
          </p:cNvPr>
          <p:cNvSpPr>
            <a:spLocks noGrp="1"/>
          </p:cNvSpPr>
          <p:nvPr>
            <p:ph type="title"/>
          </p:nvPr>
        </p:nvSpPr>
        <p:spPr>
          <a:xfrm>
            <a:off x="2895600" y="1043153"/>
            <a:ext cx="8610600" cy="729890"/>
          </a:xfrm>
        </p:spPr>
        <p:txBody>
          <a:bodyPr>
            <a:normAutofit/>
          </a:bodyPr>
          <a:lstStyle/>
          <a:p>
            <a:r>
              <a:rPr lang="en-US" sz="3700" dirty="0"/>
              <a:t>360 Product Photography Demo</a:t>
            </a:r>
          </a:p>
        </p:txBody>
      </p:sp>
      <p:sp>
        <p:nvSpPr>
          <p:cNvPr id="3" name="Content Placeholder 2">
            <a:extLst>
              <a:ext uri="{FF2B5EF4-FFF2-40B4-BE49-F238E27FC236}">
                <a16:creationId xmlns:a16="http://schemas.microsoft.com/office/drawing/2014/main" id="{5A71F6FA-9463-50C0-E96B-CE916D07EFFF}"/>
              </a:ext>
            </a:extLst>
          </p:cNvPr>
          <p:cNvSpPr>
            <a:spLocks noGrp="1"/>
          </p:cNvSpPr>
          <p:nvPr>
            <p:ph idx="1"/>
          </p:nvPr>
        </p:nvSpPr>
        <p:spPr>
          <a:xfrm>
            <a:off x="677333" y="2194560"/>
            <a:ext cx="5816600" cy="4024125"/>
          </a:xfrm>
        </p:spPr>
        <p:txBody>
          <a:bodyPr>
            <a:normAutofit/>
          </a:bodyPr>
          <a:lstStyle/>
          <a:p>
            <a:pPr marL="0" indent="0">
              <a:buNone/>
            </a:pPr>
            <a:endParaRPr lang="en-US" dirty="0"/>
          </a:p>
          <a:p>
            <a:r>
              <a:rPr lang="en-US" dirty="0"/>
              <a:t>eCommerce Image Editing and Acquisition tools</a:t>
            </a:r>
          </a:p>
          <a:p>
            <a:endParaRPr lang="en-US" dirty="0"/>
          </a:p>
          <a:p>
            <a:r>
              <a:rPr lang="en-US" dirty="0"/>
              <a:t>Photoshop / Lightroom with connected hardware</a:t>
            </a:r>
          </a:p>
        </p:txBody>
      </p:sp>
      <p:pic>
        <p:nvPicPr>
          <p:cNvPr id="5" name="Picture 4" descr="A screenshot of a computer&#10;&#10;Description automatically generated with medium confidence">
            <a:extLst>
              <a:ext uri="{FF2B5EF4-FFF2-40B4-BE49-F238E27FC236}">
                <a16:creationId xmlns:a16="http://schemas.microsoft.com/office/drawing/2014/main" id="{48D221F2-D4C0-2440-CB73-AFAFCCD24332}"/>
              </a:ext>
            </a:extLst>
          </p:cNvPr>
          <p:cNvPicPr>
            <a:picLocks noChangeAspect="1"/>
          </p:cNvPicPr>
          <p:nvPr/>
        </p:nvPicPr>
        <p:blipFill rotWithShape="1">
          <a:blip r:embed="rId2"/>
          <a:srcRect l="974" r="1266" b="-4"/>
          <a:stretch/>
        </p:blipFill>
        <p:spPr>
          <a:xfrm>
            <a:off x="6985000" y="2501159"/>
            <a:ext cx="4521200" cy="3410926"/>
          </a:xfrm>
          <a:prstGeom prst="rect">
            <a:avLst/>
          </a:prstGeom>
        </p:spPr>
      </p:pic>
    </p:spTree>
    <p:extLst>
      <p:ext uri="{BB962C8B-B14F-4D97-AF65-F5344CB8AC3E}">
        <p14:creationId xmlns:p14="http://schemas.microsoft.com/office/powerpoint/2010/main" val="2605472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1B309-C479-1BFC-9D2D-31F5F22A3C64}"/>
              </a:ext>
            </a:extLst>
          </p:cNvPr>
          <p:cNvSpPr>
            <a:spLocks noGrp="1"/>
          </p:cNvSpPr>
          <p:nvPr>
            <p:ph type="title"/>
          </p:nvPr>
        </p:nvSpPr>
        <p:spPr/>
        <p:txBody>
          <a:bodyPr/>
          <a:lstStyle/>
          <a:p>
            <a:r>
              <a:rPr lang="en-US" dirty="0"/>
              <a:t>Aperture and depth of field</a:t>
            </a:r>
          </a:p>
        </p:txBody>
      </p:sp>
      <p:pic>
        <p:nvPicPr>
          <p:cNvPr id="5" name="Content Placeholder 4" descr="A picture containing text, light&#10;&#10;Description automatically generated">
            <a:extLst>
              <a:ext uri="{FF2B5EF4-FFF2-40B4-BE49-F238E27FC236}">
                <a16:creationId xmlns:a16="http://schemas.microsoft.com/office/drawing/2014/main" id="{DF10AEB7-00A9-B1B4-5320-F6CC42E6094B}"/>
              </a:ext>
            </a:extLst>
          </p:cNvPr>
          <p:cNvPicPr>
            <a:picLocks noGrp="1" noChangeAspect="1"/>
          </p:cNvPicPr>
          <p:nvPr>
            <p:ph idx="1"/>
          </p:nvPr>
        </p:nvPicPr>
        <p:blipFill>
          <a:blip r:embed="rId2"/>
          <a:stretch>
            <a:fillRect/>
          </a:stretch>
        </p:blipFill>
        <p:spPr>
          <a:xfrm>
            <a:off x="837918" y="2069314"/>
            <a:ext cx="8006880" cy="4024313"/>
          </a:xfrm>
        </p:spPr>
      </p:pic>
    </p:spTree>
    <p:extLst>
      <p:ext uri="{BB962C8B-B14F-4D97-AF65-F5344CB8AC3E}">
        <p14:creationId xmlns:p14="http://schemas.microsoft.com/office/powerpoint/2010/main" val="33789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3076-E383-4A51-55BE-32A223F75D45}"/>
              </a:ext>
            </a:extLst>
          </p:cNvPr>
          <p:cNvSpPr>
            <a:spLocks noGrp="1"/>
          </p:cNvSpPr>
          <p:nvPr>
            <p:ph type="title"/>
          </p:nvPr>
        </p:nvSpPr>
        <p:spPr>
          <a:xfrm>
            <a:off x="2895600" y="764373"/>
            <a:ext cx="8610600" cy="1293028"/>
          </a:xfrm>
        </p:spPr>
        <p:txBody>
          <a:bodyPr>
            <a:normAutofit/>
          </a:bodyPr>
          <a:lstStyle/>
          <a:p>
            <a:r>
              <a:rPr lang="en-US" sz="3700"/>
              <a:t>360 Product Photography Demo</a:t>
            </a:r>
            <a:br>
              <a:rPr lang="en-US" sz="3700"/>
            </a:br>
            <a:r>
              <a:rPr lang="en-US" sz="3700"/>
              <a:t>Darian Muresan, Ph.D.</a:t>
            </a:r>
          </a:p>
        </p:txBody>
      </p:sp>
      <p:pic>
        <p:nvPicPr>
          <p:cNvPr id="4" name="Apertures and Diffraction - Exploring Wave Motion (35)" descr="Apertures and Diffraction - Exploring Wave Motion (35)">
            <a:hlinkClick r:id="" action="ppaction://media"/>
            <a:extLst>
              <a:ext uri="{FF2B5EF4-FFF2-40B4-BE49-F238E27FC236}">
                <a16:creationId xmlns:a16="http://schemas.microsoft.com/office/drawing/2014/main" id="{8C4BA98F-C978-C06E-7189-DABA2864112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7583" y="2192070"/>
            <a:ext cx="6823317" cy="3834392"/>
          </a:xfrm>
        </p:spPr>
      </p:pic>
      <p:pic>
        <p:nvPicPr>
          <p:cNvPr id="1026" name="Picture 2" descr="wavelength and frequency">
            <a:extLst>
              <a:ext uri="{FF2B5EF4-FFF2-40B4-BE49-F238E27FC236}">
                <a16:creationId xmlns:a16="http://schemas.microsoft.com/office/drawing/2014/main" id="{AF4A18AD-85F4-936C-DC34-749CC581D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0900" y="3094480"/>
            <a:ext cx="4692650" cy="202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4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40BE4-4519-6851-2A79-0C45A53AE447}"/>
              </a:ext>
            </a:extLst>
          </p:cNvPr>
          <p:cNvSpPr>
            <a:spLocks noGrp="1"/>
          </p:cNvSpPr>
          <p:nvPr>
            <p:ph type="title"/>
          </p:nvPr>
        </p:nvSpPr>
        <p:spPr>
          <a:xfrm>
            <a:off x="126546" y="4067895"/>
            <a:ext cx="1438783" cy="1293028"/>
          </a:xfrm>
        </p:spPr>
        <p:txBody>
          <a:bodyPr/>
          <a:lstStyle/>
          <a:p>
            <a:r>
              <a:rPr lang="en-US" dirty="0"/>
              <a:t>F/3.5</a:t>
            </a:r>
          </a:p>
        </p:txBody>
      </p:sp>
      <p:pic>
        <p:nvPicPr>
          <p:cNvPr id="5" name="Content Placeholder 4" descr="A close up of a heart&#10;&#10;Description automatically generated with low confidence">
            <a:extLst>
              <a:ext uri="{FF2B5EF4-FFF2-40B4-BE49-F238E27FC236}">
                <a16:creationId xmlns:a16="http://schemas.microsoft.com/office/drawing/2014/main" id="{9017CE4D-19DB-A8E5-6837-C5F99B42E0C6}"/>
              </a:ext>
            </a:extLst>
          </p:cNvPr>
          <p:cNvPicPr>
            <a:picLocks noGrp="1" noChangeAspect="1"/>
          </p:cNvPicPr>
          <p:nvPr>
            <p:ph idx="1"/>
          </p:nvPr>
        </p:nvPicPr>
        <p:blipFill>
          <a:blip r:embed="rId2"/>
          <a:stretch>
            <a:fillRect/>
          </a:stretch>
        </p:blipFill>
        <p:spPr>
          <a:xfrm>
            <a:off x="4998539" y="2462449"/>
            <a:ext cx="7066915" cy="4284029"/>
          </a:xfrm>
        </p:spPr>
      </p:pic>
      <p:pic>
        <p:nvPicPr>
          <p:cNvPr id="7" name="Picture 6" descr="A close up of a heart&#10;&#10;Description automatically generated with medium confidence">
            <a:extLst>
              <a:ext uri="{FF2B5EF4-FFF2-40B4-BE49-F238E27FC236}">
                <a16:creationId xmlns:a16="http://schemas.microsoft.com/office/drawing/2014/main" id="{E1EBDBA0-0405-B3FD-4B0A-816AEF5A5DD4}"/>
              </a:ext>
            </a:extLst>
          </p:cNvPr>
          <p:cNvPicPr>
            <a:picLocks noChangeAspect="1"/>
          </p:cNvPicPr>
          <p:nvPr/>
        </p:nvPicPr>
        <p:blipFill>
          <a:blip r:embed="rId3"/>
          <a:stretch>
            <a:fillRect/>
          </a:stretch>
        </p:blipFill>
        <p:spPr>
          <a:xfrm>
            <a:off x="126546" y="111522"/>
            <a:ext cx="7121145" cy="4316903"/>
          </a:xfrm>
          <a:prstGeom prst="rect">
            <a:avLst/>
          </a:prstGeom>
        </p:spPr>
      </p:pic>
      <p:sp>
        <p:nvSpPr>
          <p:cNvPr id="8" name="Title 1">
            <a:extLst>
              <a:ext uri="{FF2B5EF4-FFF2-40B4-BE49-F238E27FC236}">
                <a16:creationId xmlns:a16="http://schemas.microsoft.com/office/drawing/2014/main" id="{801CF394-F9F9-E975-FBCC-288491CA93DC}"/>
              </a:ext>
            </a:extLst>
          </p:cNvPr>
          <p:cNvSpPr txBox="1">
            <a:spLocks/>
          </p:cNvSpPr>
          <p:nvPr/>
        </p:nvSpPr>
        <p:spPr>
          <a:xfrm>
            <a:off x="10626671" y="1592463"/>
            <a:ext cx="1438783"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F/36</a:t>
            </a:r>
          </a:p>
        </p:txBody>
      </p:sp>
    </p:spTree>
    <p:extLst>
      <p:ext uri="{BB962C8B-B14F-4D97-AF65-F5344CB8AC3E}">
        <p14:creationId xmlns:p14="http://schemas.microsoft.com/office/powerpoint/2010/main" val="1684940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3B10-70A9-3876-C168-601AEDD0E185}"/>
              </a:ext>
            </a:extLst>
          </p:cNvPr>
          <p:cNvSpPr>
            <a:spLocks noGrp="1"/>
          </p:cNvSpPr>
          <p:nvPr>
            <p:ph type="title"/>
          </p:nvPr>
        </p:nvSpPr>
        <p:spPr>
          <a:xfrm>
            <a:off x="2895600" y="764373"/>
            <a:ext cx="8610600" cy="1293028"/>
          </a:xfrm>
        </p:spPr>
        <p:txBody>
          <a:bodyPr>
            <a:normAutofit/>
          </a:bodyPr>
          <a:lstStyle/>
          <a:p>
            <a:r>
              <a:rPr lang="en-US"/>
              <a:t>Alternating and Direct Current in power lines</a:t>
            </a:r>
            <a:endParaRPr lang="en-US" dirty="0"/>
          </a:p>
        </p:txBody>
      </p:sp>
      <p:sp>
        <p:nvSpPr>
          <p:cNvPr id="3" name="Content Placeholder 2">
            <a:extLst>
              <a:ext uri="{FF2B5EF4-FFF2-40B4-BE49-F238E27FC236}">
                <a16:creationId xmlns:a16="http://schemas.microsoft.com/office/drawing/2014/main" id="{E4F863B0-2681-D074-1FD7-3E20DEE1FFBC}"/>
              </a:ext>
            </a:extLst>
          </p:cNvPr>
          <p:cNvSpPr>
            <a:spLocks noGrp="1"/>
          </p:cNvSpPr>
          <p:nvPr>
            <p:ph idx="1"/>
          </p:nvPr>
        </p:nvSpPr>
        <p:spPr>
          <a:xfrm>
            <a:off x="677333" y="2194560"/>
            <a:ext cx="5816600" cy="4024125"/>
          </a:xfrm>
        </p:spPr>
        <p:txBody>
          <a:bodyPr>
            <a:normAutofit fontScale="62500" lnSpcReduction="20000"/>
          </a:bodyPr>
          <a:lstStyle/>
          <a:p>
            <a:r>
              <a:rPr lang="en-US" dirty="0"/>
              <a:t>Edison developed direct current</a:t>
            </a:r>
          </a:p>
          <a:p>
            <a:pPr lvl="1"/>
            <a:r>
              <a:rPr lang="en-US" b="1" dirty="0"/>
              <a:t>Direct current is not easily converted to higher or lower voltages.</a:t>
            </a:r>
          </a:p>
          <a:p>
            <a:r>
              <a:rPr lang="en-US" dirty="0"/>
              <a:t>Tesla believed that alternating current (or AC) was the solution</a:t>
            </a:r>
          </a:p>
          <a:p>
            <a:pPr lvl="1"/>
            <a:r>
              <a:rPr lang="en-US" b="1" dirty="0"/>
              <a:t>Easier to convert using transformers</a:t>
            </a:r>
          </a:p>
          <a:p>
            <a:r>
              <a:rPr lang="en-US" dirty="0"/>
              <a:t>The Chicago World’s Fair -- also known as the World’s Columbian Exposition -- took place in 1893, at the height of the Current War.</a:t>
            </a:r>
          </a:p>
          <a:p>
            <a:r>
              <a:rPr lang="en-US" dirty="0"/>
              <a:t>General Electric bid to electrify the fair using Edison’s direct current for $554,000, but lost to George Westinghouse, who said he could power the fair for only $399,000 using Tesla’s alternating current.</a:t>
            </a:r>
          </a:p>
          <a:p>
            <a:r>
              <a:rPr lang="en-US" dirty="0"/>
              <a:t>That same year, the Niagara Falls Power Company decided to award Westinghouse -- who had licensed Tesla’s polyphase AC induction motor patent -- the contract to generate power from Niagara Falls.</a:t>
            </a:r>
          </a:p>
          <a:p>
            <a:r>
              <a:rPr lang="en-US" dirty="0"/>
              <a:t>Methods are now available for converting direct current to higher and lower voltages. Since direct current is more stable, companies are finding ways of using high voltage direct current (HVDC) to transport electricity long distances with less electricity loss.</a:t>
            </a:r>
          </a:p>
          <a:p>
            <a:endParaRPr lang="en-US" dirty="0"/>
          </a:p>
        </p:txBody>
      </p:sp>
      <p:pic>
        <p:nvPicPr>
          <p:cNvPr id="1028" name="Picture 4">
            <a:extLst>
              <a:ext uri="{FF2B5EF4-FFF2-40B4-BE49-F238E27FC236}">
                <a16:creationId xmlns:a16="http://schemas.microsoft.com/office/drawing/2014/main" id="{F5DA76A4-9C40-F70B-547E-6865D5D0F4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76" r="847"/>
          <a:stretch/>
        </p:blipFill>
        <p:spPr bwMode="auto">
          <a:xfrm>
            <a:off x="6625395" y="2161903"/>
            <a:ext cx="5377286" cy="405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455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277C-FE77-A779-7538-FC3057018C35}"/>
              </a:ext>
            </a:extLst>
          </p:cNvPr>
          <p:cNvSpPr>
            <a:spLocks noGrp="1"/>
          </p:cNvSpPr>
          <p:nvPr>
            <p:ph type="title"/>
          </p:nvPr>
        </p:nvSpPr>
        <p:spPr>
          <a:xfrm>
            <a:off x="3145231" y="240388"/>
            <a:ext cx="8610600" cy="947168"/>
          </a:xfrm>
        </p:spPr>
        <p:txBody>
          <a:bodyPr/>
          <a:lstStyle/>
          <a:p>
            <a:r>
              <a:rPr lang="en-US" dirty="0"/>
              <a:t>AC Transformers</a:t>
            </a:r>
          </a:p>
        </p:txBody>
      </p:sp>
      <p:sp>
        <p:nvSpPr>
          <p:cNvPr id="3" name="Content Placeholder 2">
            <a:extLst>
              <a:ext uri="{FF2B5EF4-FFF2-40B4-BE49-F238E27FC236}">
                <a16:creationId xmlns:a16="http://schemas.microsoft.com/office/drawing/2014/main" id="{DF58C95D-E92D-47AF-8697-E7BE2F2E9777}"/>
              </a:ext>
            </a:extLst>
          </p:cNvPr>
          <p:cNvSpPr>
            <a:spLocks noGrp="1"/>
          </p:cNvSpPr>
          <p:nvPr>
            <p:ph idx="1"/>
          </p:nvPr>
        </p:nvSpPr>
        <p:spPr>
          <a:xfrm>
            <a:off x="167007" y="3429000"/>
            <a:ext cx="4133143" cy="3188612"/>
          </a:xfrm>
        </p:spPr>
        <p:txBody>
          <a:bodyPr/>
          <a:lstStyle/>
          <a:p>
            <a:r>
              <a:rPr lang="en-US" dirty="0"/>
              <a:t>According to </a:t>
            </a:r>
            <a:r>
              <a:rPr lang="en-US" dirty="0">
                <a:hlinkClick r:id="rId2" tooltip="Faraday's law of induction"/>
              </a:rPr>
              <a:t>Faraday's law</a:t>
            </a:r>
            <a:r>
              <a:rPr lang="en-US" dirty="0"/>
              <a:t>, since the same magnetic flux passes through both the primary and secondary windings in an ideal transformer, a voltage is induced in each winding proportional to its number of windings. </a:t>
            </a:r>
          </a:p>
        </p:txBody>
      </p:sp>
      <p:pic>
        <p:nvPicPr>
          <p:cNvPr id="2050" name="Picture 2" descr="drawing of a hand holding out a bar to two squares attached to a pole ">
            <a:extLst>
              <a:ext uri="{FF2B5EF4-FFF2-40B4-BE49-F238E27FC236}">
                <a16:creationId xmlns:a16="http://schemas.microsoft.com/office/drawing/2014/main" id="{45B5FB25-435C-1F86-2045-E0172E01A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7" y="240388"/>
            <a:ext cx="3115455" cy="23365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195DCE7-8B25-F2A8-0423-A198A4FCBB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150" y="950648"/>
            <a:ext cx="4604657" cy="345349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79BE60A-2F2D-B147-1C32-4CE00BFA8B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0993" y="1187556"/>
            <a:ext cx="2794000" cy="2794000"/>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A4E221-23ED-EAB5-F305-E392066F82E1}"/>
              </a:ext>
            </a:extLst>
          </p:cNvPr>
          <p:cNvSpPr txBox="1"/>
          <p:nvPr/>
        </p:nvSpPr>
        <p:spPr>
          <a:xfrm>
            <a:off x="4457771" y="4404140"/>
            <a:ext cx="4155413" cy="369332"/>
          </a:xfrm>
          <a:prstGeom prst="rect">
            <a:avLst/>
          </a:prstGeom>
          <a:noFill/>
        </p:spPr>
        <p:txBody>
          <a:bodyPr wrap="square">
            <a:spAutoFit/>
          </a:bodyPr>
          <a:lstStyle/>
          <a:p>
            <a:r>
              <a:rPr lang="en-US" dirty="0"/>
              <a:t>High core </a:t>
            </a:r>
            <a:r>
              <a:rPr lang="en-US" dirty="0">
                <a:hlinkClick r:id="rId6" tooltip="Permeability (electromagnetism)"/>
              </a:rPr>
              <a:t>magnetic permeability</a:t>
            </a:r>
            <a:endParaRPr lang="en-US" dirty="0"/>
          </a:p>
        </p:txBody>
      </p:sp>
      <p:pic>
        <p:nvPicPr>
          <p:cNvPr id="2058" name="Picture 10" descr="undefined">
            <a:extLst>
              <a:ext uri="{FF2B5EF4-FFF2-40B4-BE49-F238E27FC236}">
                <a16:creationId xmlns:a16="http://schemas.microsoft.com/office/drawing/2014/main" id="{2F37B02C-05F0-0393-D8E9-058700BEC1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3184" y="3458045"/>
            <a:ext cx="1904163" cy="3257815"/>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11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electronics, circuit&#10;&#10;Description automatically generated">
            <a:extLst>
              <a:ext uri="{FF2B5EF4-FFF2-40B4-BE49-F238E27FC236}">
                <a16:creationId xmlns:a16="http://schemas.microsoft.com/office/drawing/2014/main" id="{4BA747F7-9290-5457-F1DF-FEE9A7F27304}"/>
              </a:ext>
            </a:extLst>
          </p:cNvPr>
          <p:cNvPicPr>
            <a:picLocks noChangeAspect="1"/>
          </p:cNvPicPr>
          <p:nvPr/>
        </p:nvPicPr>
        <p:blipFill>
          <a:blip r:embed="rId2"/>
          <a:stretch>
            <a:fillRect/>
          </a:stretch>
        </p:blipFill>
        <p:spPr>
          <a:xfrm>
            <a:off x="7446987" y="3429000"/>
            <a:ext cx="4268265" cy="3318575"/>
          </a:xfrm>
          <a:prstGeom prst="rect">
            <a:avLst/>
          </a:prstGeom>
        </p:spPr>
      </p:pic>
      <p:pic>
        <p:nvPicPr>
          <p:cNvPr id="13" name="Picture 12">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DF13076-E383-4A51-55BE-32A223F75D45}"/>
              </a:ext>
            </a:extLst>
          </p:cNvPr>
          <p:cNvSpPr>
            <a:spLocks noGrp="1"/>
          </p:cNvSpPr>
          <p:nvPr>
            <p:ph type="title"/>
          </p:nvPr>
        </p:nvSpPr>
        <p:spPr>
          <a:xfrm>
            <a:off x="238374" y="730499"/>
            <a:ext cx="6401416" cy="1600200"/>
          </a:xfrm>
        </p:spPr>
        <p:txBody>
          <a:bodyPr anchor="b">
            <a:normAutofit/>
          </a:bodyPr>
          <a:lstStyle/>
          <a:p>
            <a:pPr algn="l"/>
            <a:r>
              <a:rPr lang="en-US" sz="3200" dirty="0"/>
              <a:t>Turntable and hardware Controller</a:t>
            </a:r>
          </a:p>
        </p:txBody>
      </p:sp>
      <p:sp>
        <p:nvSpPr>
          <p:cNvPr id="3" name="Content Placeholder 2">
            <a:extLst>
              <a:ext uri="{FF2B5EF4-FFF2-40B4-BE49-F238E27FC236}">
                <a16:creationId xmlns:a16="http://schemas.microsoft.com/office/drawing/2014/main" id="{5A71F6FA-9463-50C0-E96B-CE916D07EFFF}"/>
              </a:ext>
            </a:extLst>
          </p:cNvPr>
          <p:cNvSpPr>
            <a:spLocks noGrp="1"/>
          </p:cNvSpPr>
          <p:nvPr>
            <p:ph idx="1"/>
          </p:nvPr>
        </p:nvSpPr>
        <p:spPr>
          <a:xfrm>
            <a:off x="685800" y="2364575"/>
            <a:ext cx="4187536" cy="2128854"/>
          </a:xfrm>
        </p:spPr>
        <p:txBody>
          <a:bodyPr>
            <a:normAutofit fontScale="77500" lnSpcReduction="20000"/>
          </a:bodyPr>
          <a:lstStyle/>
          <a:p>
            <a:r>
              <a:rPr lang="en-US" sz="1600" dirty="0"/>
              <a:t>Stepper Motor</a:t>
            </a:r>
          </a:p>
          <a:p>
            <a:r>
              <a:rPr lang="en-US" sz="1600" dirty="0"/>
              <a:t>Gearbox</a:t>
            </a:r>
          </a:p>
          <a:p>
            <a:pPr lvl="1"/>
            <a:r>
              <a:rPr lang="en-US" sz="1400" dirty="0"/>
              <a:t>Planetary</a:t>
            </a:r>
          </a:p>
          <a:p>
            <a:pPr lvl="1"/>
            <a:r>
              <a:rPr lang="en-US" sz="1400" dirty="0"/>
              <a:t>Blet driven</a:t>
            </a:r>
          </a:p>
          <a:p>
            <a:pPr lvl="1"/>
            <a:r>
              <a:rPr lang="en-US" sz="1400" dirty="0"/>
              <a:t>Worm gearbox</a:t>
            </a:r>
          </a:p>
          <a:p>
            <a:r>
              <a:rPr lang="en-US" sz="1600" dirty="0"/>
              <a:t>PC Interface</a:t>
            </a:r>
          </a:p>
          <a:p>
            <a:pPr lvl="1"/>
            <a:r>
              <a:rPr lang="en-US" sz="1400" dirty="0"/>
              <a:t>Arduino</a:t>
            </a:r>
          </a:p>
          <a:p>
            <a:pPr lvl="1"/>
            <a:r>
              <a:rPr lang="en-US" sz="1400" dirty="0"/>
              <a:t>Raspberry PI</a:t>
            </a:r>
          </a:p>
          <a:p>
            <a:pPr lvl="1"/>
            <a:r>
              <a:rPr lang="en-US" sz="1400" dirty="0"/>
              <a:t>Custom</a:t>
            </a:r>
          </a:p>
          <a:p>
            <a:r>
              <a:rPr lang="en-US" sz="1600" dirty="0"/>
              <a:t>Software Interface</a:t>
            </a:r>
          </a:p>
          <a:p>
            <a:endParaRPr lang="en-US" sz="1600" dirty="0"/>
          </a:p>
        </p:txBody>
      </p:sp>
      <p:pic>
        <p:nvPicPr>
          <p:cNvPr id="1026" name="Picture 2">
            <a:extLst>
              <a:ext uri="{FF2B5EF4-FFF2-40B4-BE49-F238E27FC236}">
                <a16:creationId xmlns:a16="http://schemas.microsoft.com/office/drawing/2014/main" id="{5481F872-6B84-4633-F4C7-FC2919201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4718" y="448959"/>
            <a:ext cx="2258908" cy="22589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iagram, engineering drawing&#10;&#10;Description automatically generated">
            <a:extLst>
              <a:ext uri="{FF2B5EF4-FFF2-40B4-BE49-F238E27FC236}">
                <a16:creationId xmlns:a16="http://schemas.microsoft.com/office/drawing/2014/main" id="{7CA26675-9453-201B-7747-C36DBA81BCE1}"/>
              </a:ext>
            </a:extLst>
          </p:cNvPr>
          <p:cNvPicPr>
            <a:picLocks noChangeAspect="1"/>
          </p:cNvPicPr>
          <p:nvPr/>
        </p:nvPicPr>
        <p:blipFill>
          <a:blip r:embed="rId5"/>
          <a:stretch>
            <a:fillRect/>
          </a:stretch>
        </p:blipFill>
        <p:spPr>
          <a:xfrm>
            <a:off x="7445416" y="581165"/>
            <a:ext cx="2323970" cy="3162836"/>
          </a:xfrm>
          <a:prstGeom prst="rect">
            <a:avLst/>
          </a:prstGeom>
          <a:ln>
            <a:solidFill>
              <a:schemeClr val="accent1"/>
            </a:solidFill>
          </a:ln>
        </p:spPr>
      </p:pic>
      <p:pic>
        <p:nvPicPr>
          <p:cNvPr id="10" name="Picture 9" descr="A picture containing fan&#10;&#10;Description automatically generated">
            <a:extLst>
              <a:ext uri="{FF2B5EF4-FFF2-40B4-BE49-F238E27FC236}">
                <a16:creationId xmlns:a16="http://schemas.microsoft.com/office/drawing/2014/main" id="{063C4D66-71D9-8847-917D-6E2168250CAC}"/>
              </a:ext>
            </a:extLst>
          </p:cNvPr>
          <p:cNvPicPr>
            <a:picLocks noChangeAspect="1"/>
          </p:cNvPicPr>
          <p:nvPr/>
        </p:nvPicPr>
        <p:blipFill>
          <a:blip r:embed="rId6"/>
          <a:stretch>
            <a:fillRect/>
          </a:stretch>
        </p:blipFill>
        <p:spPr>
          <a:xfrm>
            <a:off x="476748" y="4779972"/>
            <a:ext cx="2606471" cy="1791484"/>
          </a:xfrm>
          <a:prstGeom prst="rect">
            <a:avLst/>
          </a:prstGeom>
          <a:ln>
            <a:solidFill>
              <a:schemeClr val="accent1"/>
            </a:solidFill>
          </a:ln>
        </p:spPr>
      </p:pic>
      <p:pic>
        <p:nvPicPr>
          <p:cNvPr id="14" name="Picture 13" descr="A screenshot of a computer&#10;&#10;Description automatically generated with medium confidence">
            <a:extLst>
              <a:ext uri="{FF2B5EF4-FFF2-40B4-BE49-F238E27FC236}">
                <a16:creationId xmlns:a16="http://schemas.microsoft.com/office/drawing/2014/main" id="{1DCF7E55-3EAD-8B22-E591-E0836F520B46}"/>
              </a:ext>
            </a:extLst>
          </p:cNvPr>
          <p:cNvPicPr>
            <a:picLocks noChangeAspect="1"/>
          </p:cNvPicPr>
          <p:nvPr/>
        </p:nvPicPr>
        <p:blipFill>
          <a:blip r:embed="rId7"/>
          <a:stretch>
            <a:fillRect/>
          </a:stretch>
        </p:blipFill>
        <p:spPr>
          <a:xfrm>
            <a:off x="3239561" y="2275682"/>
            <a:ext cx="4049513" cy="3037135"/>
          </a:xfrm>
          <a:prstGeom prst="rect">
            <a:avLst/>
          </a:prstGeom>
          <a:ln>
            <a:solidFill>
              <a:schemeClr val="accent1"/>
            </a:solidFill>
          </a:ln>
        </p:spPr>
      </p:pic>
    </p:spTree>
    <p:extLst>
      <p:ext uri="{BB962C8B-B14F-4D97-AF65-F5344CB8AC3E}">
        <p14:creationId xmlns:p14="http://schemas.microsoft.com/office/powerpoint/2010/main" val="2888465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3076-E383-4A51-55BE-32A223F75D45}"/>
              </a:ext>
            </a:extLst>
          </p:cNvPr>
          <p:cNvSpPr>
            <a:spLocks noGrp="1"/>
          </p:cNvSpPr>
          <p:nvPr>
            <p:ph type="title"/>
          </p:nvPr>
        </p:nvSpPr>
        <p:spPr>
          <a:xfrm>
            <a:off x="523801" y="203556"/>
            <a:ext cx="10982399" cy="1600200"/>
          </a:xfrm>
        </p:spPr>
        <p:txBody>
          <a:bodyPr anchor="b">
            <a:normAutofit/>
          </a:bodyPr>
          <a:lstStyle/>
          <a:p>
            <a:r>
              <a:rPr lang="en-US" sz="3200" dirty="0"/>
              <a:t>Data Communication</a:t>
            </a:r>
            <a:br>
              <a:rPr lang="en-US" sz="3200" dirty="0"/>
            </a:br>
            <a:r>
              <a:rPr lang="en-US" sz="3200" dirty="0"/>
              <a:t>AM/FM Radio and digital encoding</a:t>
            </a:r>
          </a:p>
        </p:txBody>
      </p:sp>
      <p:pic>
        <p:nvPicPr>
          <p:cNvPr id="9" name="Content Placeholder 8" descr="A picture containing circle, art, screenshot, spiral&#10;&#10;Description automatically generated">
            <a:extLst>
              <a:ext uri="{FF2B5EF4-FFF2-40B4-BE49-F238E27FC236}">
                <a16:creationId xmlns:a16="http://schemas.microsoft.com/office/drawing/2014/main" id="{733DBADD-1D95-6FE4-003F-75A9E692E03B}"/>
              </a:ext>
            </a:extLst>
          </p:cNvPr>
          <p:cNvPicPr>
            <a:picLocks noGrp="1" noChangeAspect="1"/>
          </p:cNvPicPr>
          <p:nvPr>
            <p:ph idx="1"/>
          </p:nvPr>
        </p:nvPicPr>
        <p:blipFill>
          <a:blip r:embed="rId2"/>
          <a:stretch>
            <a:fillRect/>
          </a:stretch>
        </p:blipFill>
        <p:spPr>
          <a:xfrm>
            <a:off x="6362212" y="2348908"/>
            <a:ext cx="5294937" cy="4024313"/>
          </a:xfrm>
        </p:spPr>
      </p:pic>
      <p:pic>
        <p:nvPicPr>
          <p:cNvPr id="15" name="Picture 14" descr="A close up of a radio&#10;&#10;Description automatically generated with medium confidence">
            <a:extLst>
              <a:ext uri="{FF2B5EF4-FFF2-40B4-BE49-F238E27FC236}">
                <a16:creationId xmlns:a16="http://schemas.microsoft.com/office/drawing/2014/main" id="{2E53417F-7C4C-E42F-5CD2-E86D6C337C25}"/>
              </a:ext>
            </a:extLst>
          </p:cNvPr>
          <p:cNvPicPr>
            <a:picLocks noChangeAspect="1"/>
          </p:cNvPicPr>
          <p:nvPr/>
        </p:nvPicPr>
        <p:blipFill>
          <a:blip r:embed="rId3"/>
          <a:stretch>
            <a:fillRect/>
          </a:stretch>
        </p:blipFill>
        <p:spPr>
          <a:xfrm>
            <a:off x="792681" y="2348908"/>
            <a:ext cx="4262474" cy="4024313"/>
          </a:xfrm>
          <a:prstGeom prst="rect">
            <a:avLst/>
          </a:prstGeom>
        </p:spPr>
      </p:pic>
    </p:spTree>
    <p:extLst>
      <p:ext uri="{BB962C8B-B14F-4D97-AF65-F5344CB8AC3E}">
        <p14:creationId xmlns:p14="http://schemas.microsoft.com/office/powerpoint/2010/main" val="382749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6146-C8BB-AECA-AF2E-E75EF0CA006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07A99E1-0F79-17D8-E9B9-CB65CBDD3F45}"/>
              </a:ext>
            </a:extLst>
          </p:cNvPr>
          <p:cNvSpPr>
            <a:spLocks noGrp="1"/>
          </p:cNvSpPr>
          <p:nvPr>
            <p:ph idx="1"/>
          </p:nvPr>
        </p:nvSpPr>
        <p:spPr/>
        <p:txBody>
          <a:bodyPr/>
          <a:lstStyle/>
          <a:p>
            <a:r>
              <a:rPr lang="en-US" dirty="0"/>
              <a:t>Electrical and Computer Engineering / Computer Science</a:t>
            </a:r>
          </a:p>
          <a:p>
            <a:r>
              <a:rPr lang="en-US" dirty="0"/>
              <a:t>Stevens Institute of Technology Pre-College Programs</a:t>
            </a:r>
          </a:p>
          <a:p>
            <a:r>
              <a:rPr lang="en-US" dirty="0"/>
              <a:t>Real Case Product Demo -- 360 Interactive Spins</a:t>
            </a:r>
          </a:p>
          <a:p>
            <a:r>
              <a:rPr lang="en-US" dirty="0"/>
              <a:t>Product Development Cycles</a:t>
            </a:r>
          </a:p>
          <a:p>
            <a:pPr lvl="1"/>
            <a:r>
              <a:rPr lang="en-US" dirty="0"/>
              <a:t>Design and Development Tools</a:t>
            </a:r>
          </a:p>
          <a:p>
            <a:pPr lvl="1"/>
            <a:r>
              <a:rPr lang="en-US" dirty="0"/>
              <a:t>Hardware</a:t>
            </a:r>
          </a:p>
          <a:p>
            <a:pPr lvl="1"/>
            <a:r>
              <a:rPr lang="en-US" dirty="0"/>
              <a:t>Software</a:t>
            </a:r>
          </a:p>
          <a:p>
            <a:pPr lvl="1"/>
            <a:r>
              <a:rPr lang="en-US" dirty="0"/>
              <a:t>Algorithms</a:t>
            </a:r>
          </a:p>
          <a:p>
            <a:r>
              <a:rPr lang="en-US" dirty="0"/>
              <a:t>Hands on with </a:t>
            </a:r>
            <a:r>
              <a:rPr lang="en-US" dirty="0" err="1"/>
              <a:t>Matlab</a:t>
            </a:r>
            <a:endParaRPr lang="en-US" dirty="0"/>
          </a:p>
          <a:p>
            <a:r>
              <a:rPr lang="en-US" dirty="0"/>
              <a:t>Machine and Deep Learning</a:t>
            </a:r>
          </a:p>
          <a:p>
            <a:endParaRPr lang="en-US" dirty="0"/>
          </a:p>
        </p:txBody>
      </p:sp>
    </p:spTree>
    <p:extLst>
      <p:ext uri="{BB962C8B-B14F-4D97-AF65-F5344CB8AC3E}">
        <p14:creationId xmlns:p14="http://schemas.microsoft.com/office/powerpoint/2010/main" val="4142979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B10D-73FE-2D81-1F6E-34B6180BA1FB}"/>
              </a:ext>
            </a:extLst>
          </p:cNvPr>
          <p:cNvSpPr>
            <a:spLocks noGrp="1"/>
          </p:cNvSpPr>
          <p:nvPr>
            <p:ph type="title"/>
          </p:nvPr>
        </p:nvSpPr>
        <p:spPr>
          <a:xfrm>
            <a:off x="1277160" y="610695"/>
            <a:ext cx="10820400" cy="987477"/>
          </a:xfrm>
        </p:spPr>
        <p:txBody>
          <a:bodyPr>
            <a:normAutofit/>
          </a:bodyPr>
          <a:lstStyle/>
          <a:p>
            <a:r>
              <a:rPr lang="en-US" dirty="0"/>
              <a:t>Why do I care?  Because of wi-fi</a:t>
            </a:r>
          </a:p>
        </p:txBody>
      </p:sp>
      <p:pic>
        <p:nvPicPr>
          <p:cNvPr id="5" name="Content Placeholder 4" descr="A screen shot of a computer&#10;&#10;Description automatically generated with low confidence">
            <a:extLst>
              <a:ext uri="{FF2B5EF4-FFF2-40B4-BE49-F238E27FC236}">
                <a16:creationId xmlns:a16="http://schemas.microsoft.com/office/drawing/2014/main" id="{C46E7390-85A6-AE19-231D-EFA925B2F53D}"/>
              </a:ext>
              <a:ext uri="{C183D7F6-B498-43B3-948B-1728B52AA6E4}">
                <adec:decorative xmlns:adec="http://schemas.microsoft.com/office/drawing/2017/decorative" val="0"/>
              </a:ext>
            </a:extLst>
          </p:cNvPr>
          <p:cNvPicPr>
            <a:picLocks noGrp="1" noChangeAspect="1"/>
          </p:cNvPicPr>
          <p:nvPr>
            <p:ph idx="1"/>
          </p:nvPr>
        </p:nvPicPr>
        <p:blipFill>
          <a:blip r:embed="rId2"/>
          <a:stretch>
            <a:fillRect/>
          </a:stretch>
        </p:blipFill>
        <p:spPr>
          <a:xfrm>
            <a:off x="5386039" y="1485045"/>
            <a:ext cx="6520064" cy="5108076"/>
          </a:xfrm>
        </p:spPr>
      </p:pic>
      <p:sp>
        <p:nvSpPr>
          <p:cNvPr id="9" name="TextBox 8">
            <a:extLst>
              <a:ext uri="{FF2B5EF4-FFF2-40B4-BE49-F238E27FC236}">
                <a16:creationId xmlns:a16="http://schemas.microsoft.com/office/drawing/2014/main" id="{960C00CD-8D32-7D9B-FCB0-DB34A6C254D3}"/>
              </a:ext>
            </a:extLst>
          </p:cNvPr>
          <p:cNvSpPr txBox="1"/>
          <p:nvPr/>
        </p:nvSpPr>
        <p:spPr>
          <a:xfrm>
            <a:off x="285897" y="1699660"/>
            <a:ext cx="4545926" cy="3139321"/>
          </a:xfrm>
          <a:prstGeom prst="rect">
            <a:avLst/>
          </a:prstGeom>
          <a:noFill/>
        </p:spPr>
        <p:txBody>
          <a:bodyPr wrap="square">
            <a:spAutoFit/>
          </a:bodyPr>
          <a:lstStyle/>
          <a:p>
            <a:pPr marL="285750" indent="-285750">
              <a:buFont typeface="Arial" panose="020B0604020202020204" pitchFamily="34" charset="0"/>
              <a:buChar char="•"/>
            </a:pPr>
            <a:r>
              <a:rPr lang="en-US" dirty="0"/>
              <a:t>Wi-Fi uses radio waves with a faster frequency than AM and FM radio.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AM radio is measured in kilohertz and FM radio in megahertz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Wi-Fi is measured in gigahertz. This measurement is why you see Wi-Fi connections labeled as 2.4 GHz and 5 GHz—which are a generalization of frequency ranges.</a:t>
            </a:r>
          </a:p>
        </p:txBody>
      </p:sp>
    </p:spTree>
    <p:extLst>
      <p:ext uri="{BB962C8B-B14F-4D97-AF65-F5344CB8AC3E}">
        <p14:creationId xmlns:p14="http://schemas.microsoft.com/office/powerpoint/2010/main" val="325910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B10D-73FE-2D81-1F6E-34B6180BA1FB}"/>
              </a:ext>
            </a:extLst>
          </p:cNvPr>
          <p:cNvSpPr>
            <a:spLocks noGrp="1"/>
          </p:cNvSpPr>
          <p:nvPr>
            <p:ph type="title"/>
          </p:nvPr>
        </p:nvSpPr>
        <p:spPr>
          <a:xfrm>
            <a:off x="685800" y="764373"/>
            <a:ext cx="10820400" cy="1293028"/>
          </a:xfrm>
        </p:spPr>
        <p:txBody>
          <a:bodyPr>
            <a:normAutofit/>
          </a:bodyPr>
          <a:lstStyle/>
          <a:p>
            <a:r>
              <a:rPr lang="en-US" dirty="0"/>
              <a:t>Why can’t I have wi-fi like radio?</a:t>
            </a:r>
          </a:p>
        </p:txBody>
      </p:sp>
      <p:pic>
        <p:nvPicPr>
          <p:cNvPr id="7" name="Picture 6" descr="A screenshot of a computer&#10;&#10;Description automatically generated with low confidence">
            <a:extLst>
              <a:ext uri="{FF2B5EF4-FFF2-40B4-BE49-F238E27FC236}">
                <a16:creationId xmlns:a16="http://schemas.microsoft.com/office/drawing/2014/main" id="{B5CE86CA-87B3-A31E-5A32-DC7626643D39}"/>
              </a:ext>
            </a:extLst>
          </p:cNvPr>
          <p:cNvPicPr>
            <a:picLocks noChangeAspect="1"/>
          </p:cNvPicPr>
          <p:nvPr/>
        </p:nvPicPr>
        <p:blipFill>
          <a:blip r:embed="rId2"/>
          <a:stretch>
            <a:fillRect/>
          </a:stretch>
        </p:blipFill>
        <p:spPr>
          <a:xfrm>
            <a:off x="1352085" y="2316809"/>
            <a:ext cx="9487829" cy="3947342"/>
          </a:xfrm>
          <a:prstGeom prst="rect">
            <a:avLst/>
          </a:prstGeom>
        </p:spPr>
      </p:pic>
    </p:spTree>
    <p:extLst>
      <p:ext uri="{BB962C8B-B14F-4D97-AF65-F5344CB8AC3E}">
        <p14:creationId xmlns:p14="http://schemas.microsoft.com/office/powerpoint/2010/main" val="1659423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9F9B9-3FB7-979C-B96D-E4EE03152F52}"/>
              </a:ext>
            </a:extLst>
          </p:cNvPr>
          <p:cNvSpPr>
            <a:spLocks noGrp="1"/>
          </p:cNvSpPr>
          <p:nvPr>
            <p:ph type="title"/>
          </p:nvPr>
        </p:nvSpPr>
        <p:spPr>
          <a:xfrm>
            <a:off x="619760" y="764373"/>
            <a:ext cx="6832600" cy="1293028"/>
          </a:xfrm>
        </p:spPr>
        <p:txBody>
          <a:bodyPr>
            <a:normAutofit/>
          </a:bodyPr>
          <a:lstStyle/>
          <a:p>
            <a:r>
              <a:rPr lang="en-US"/>
              <a:t>5G Wi-fi</a:t>
            </a:r>
            <a:endParaRPr lang="en-US" dirty="0"/>
          </a:p>
        </p:txBody>
      </p:sp>
      <p:pic>
        <p:nvPicPr>
          <p:cNvPr id="4" name="Picture 3">
            <a:extLst>
              <a:ext uri="{FF2B5EF4-FFF2-40B4-BE49-F238E27FC236}">
                <a16:creationId xmlns:a16="http://schemas.microsoft.com/office/drawing/2014/main" id="{2B938F69-8EC3-8307-33E5-36D2D5E0D666}"/>
              </a:ext>
            </a:extLst>
          </p:cNvPr>
          <p:cNvPicPr>
            <a:picLocks noChangeAspect="1"/>
          </p:cNvPicPr>
          <p:nvPr/>
        </p:nvPicPr>
        <p:blipFill rotWithShape="1">
          <a:blip r:embed="rId2"/>
          <a:srcRect r="-4" b="2280"/>
          <a:stretch/>
        </p:blipFill>
        <p:spPr>
          <a:xfrm>
            <a:off x="7861238" y="933693"/>
            <a:ext cx="3644962" cy="2377440"/>
          </a:xfrm>
          <a:prstGeom prst="rect">
            <a:avLst/>
          </a:prstGeom>
        </p:spPr>
      </p:pic>
      <p:pic>
        <p:nvPicPr>
          <p:cNvPr id="1026" name="Picture 2" descr="Antennas and satellite dishes">
            <a:extLst>
              <a:ext uri="{FF2B5EF4-FFF2-40B4-BE49-F238E27FC236}">
                <a16:creationId xmlns:a16="http://schemas.microsoft.com/office/drawing/2014/main" id="{939AE920-6947-888E-A6DD-0526E4618A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4" r="-4" b="-4"/>
          <a:stretch/>
        </p:blipFill>
        <p:spPr bwMode="auto">
          <a:xfrm>
            <a:off x="7861238" y="3588301"/>
            <a:ext cx="3644962" cy="23774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EFC35B6-26FF-0D13-32DE-837572B7A0C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9125" y="2284413"/>
            <a:ext cx="6832600" cy="384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374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3076-E383-4A51-55BE-32A223F75D45}"/>
              </a:ext>
            </a:extLst>
          </p:cNvPr>
          <p:cNvSpPr>
            <a:spLocks noGrp="1"/>
          </p:cNvSpPr>
          <p:nvPr>
            <p:ph type="title"/>
          </p:nvPr>
        </p:nvSpPr>
        <p:spPr>
          <a:xfrm>
            <a:off x="227983" y="1423553"/>
            <a:ext cx="6401416" cy="837109"/>
          </a:xfrm>
        </p:spPr>
        <p:txBody>
          <a:bodyPr anchor="b">
            <a:normAutofit fontScale="90000"/>
          </a:bodyPr>
          <a:lstStyle/>
          <a:p>
            <a:pPr algn="l"/>
            <a:r>
              <a:rPr lang="en-US" sz="3200" dirty="0"/>
              <a:t>Agile Software Development Processes</a:t>
            </a:r>
          </a:p>
        </p:txBody>
      </p:sp>
      <p:sp>
        <p:nvSpPr>
          <p:cNvPr id="3" name="Content Placeholder 2">
            <a:extLst>
              <a:ext uri="{FF2B5EF4-FFF2-40B4-BE49-F238E27FC236}">
                <a16:creationId xmlns:a16="http://schemas.microsoft.com/office/drawing/2014/main" id="{5A71F6FA-9463-50C0-E96B-CE916D07EFFF}"/>
              </a:ext>
            </a:extLst>
          </p:cNvPr>
          <p:cNvSpPr>
            <a:spLocks noGrp="1"/>
          </p:cNvSpPr>
          <p:nvPr>
            <p:ph idx="1"/>
          </p:nvPr>
        </p:nvSpPr>
        <p:spPr>
          <a:xfrm>
            <a:off x="685799" y="2364574"/>
            <a:ext cx="7315201" cy="4275217"/>
          </a:xfrm>
        </p:spPr>
        <p:txBody>
          <a:bodyPr>
            <a:normAutofit fontScale="92500" lnSpcReduction="20000"/>
          </a:bodyPr>
          <a:lstStyle/>
          <a:p>
            <a:r>
              <a:rPr lang="en-US" sz="1600" dirty="0"/>
              <a:t>Documentation</a:t>
            </a:r>
          </a:p>
          <a:p>
            <a:pPr lvl="1"/>
            <a:r>
              <a:rPr lang="en-US" sz="1400" dirty="0" err="1"/>
              <a:t>Doxygen</a:t>
            </a:r>
            <a:r>
              <a:rPr lang="en-US" sz="1400" dirty="0"/>
              <a:t> (from source code) </a:t>
            </a:r>
            <a:r>
              <a:rPr lang="en-US" sz="1400" dirty="0">
                <a:hlinkClick r:id="rId3"/>
              </a:rPr>
              <a:t>https://www.doxygen.nl/index.html</a:t>
            </a:r>
            <a:endParaRPr lang="en-US" sz="1400" dirty="0"/>
          </a:p>
          <a:p>
            <a:pPr marL="457200" lvl="1" indent="0">
              <a:buNone/>
            </a:pPr>
            <a:r>
              <a:rPr lang="en-US" sz="1200" dirty="0">
                <a:hlinkClick r:id="rId4"/>
              </a:rPr>
              <a:t>http://pictomic.com/test_dmaAlgorithms/main/Doxygen/html/</a:t>
            </a:r>
            <a:endParaRPr lang="en-US" sz="1400" dirty="0"/>
          </a:p>
          <a:p>
            <a:pPr lvl="1"/>
            <a:r>
              <a:rPr lang="en-US" sz="1400" dirty="0"/>
              <a:t>LaTeX (design logic, UML and block diagrams)</a:t>
            </a:r>
          </a:p>
          <a:p>
            <a:pPr marL="457200" lvl="1" indent="0">
              <a:buNone/>
            </a:pPr>
            <a:r>
              <a:rPr lang="en-US" sz="1200" dirty="0">
                <a:hlinkClick r:id="rId5"/>
              </a:rPr>
              <a:t>http://pictomic.com/test_dmaAlgorithms/main/Doxygen/html/manualCompleteArchitecture.pdf</a:t>
            </a:r>
            <a:endParaRPr lang="en-US" sz="1200" dirty="0"/>
          </a:p>
          <a:p>
            <a:pPr lvl="1"/>
            <a:r>
              <a:rPr lang="en-US" sz="1400" dirty="0">
                <a:solidFill>
                  <a:srgbClr val="000000"/>
                </a:solidFill>
              </a:rPr>
              <a:t>Confluence </a:t>
            </a:r>
            <a:r>
              <a:rPr lang="en-US" sz="1400" dirty="0">
                <a:solidFill>
                  <a:srgbClr val="000000"/>
                </a:solidFill>
                <a:hlinkClick r:id="rId6"/>
              </a:rPr>
              <a:t>https://www.atlassian.com/</a:t>
            </a:r>
            <a:endParaRPr lang="en-US" sz="1400" dirty="0">
              <a:solidFill>
                <a:srgbClr val="000000"/>
              </a:solidFill>
            </a:endParaRPr>
          </a:p>
          <a:p>
            <a:pPr lvl="1"/>
            <a:r>
              <a:rPr lang="en-US" sz="1400" dirty="0"/>
              <a:t>Wiki pages	</a:t>
            </a:r>
          </a:p>
          <a:p>
            <a:r>
              <a:rPr lang="en-US" sz="1600" dirty="0"/>
              <a:t>Version code control </a:t>
            </a:r>
            <a:r>
              <a:rPr lang="en-US" sz="1600" dirty="0">
                <a:hlinkClick r:id="rId7"/>
              </a:rPr>
              <a:t>https://en.wikipedia.org/wiki/Version_control</a:t>
            </a:r>
            <a:endParaRPr lang="en-US" sz="1600" dirty="0"/>
          </a:p>
          <a:p>
            <a:pPr lvl="1"/>
            <a:r>
              <a:rPr lang="en-US" sz="1400" dirty="0"/>
              <a:t>GIT</a:t>
            </a:r>
          </a:p>
          <a:p>
            <a:pPr lvl="1"/>
            <a:r>
              <a:rPr lang="en-US" sz="1400" dirty="0"/>
              <a:t>Perforce</a:t>
            </a:r>
          </a:p>
          <a:p>
            <a:pPr lvl="1"/>
            <a:r>
              <a:rPr lang="en-US" sz="1400" dirty="0"/>
              <a:t>Many others </a:t>
            </a:r>
          </a:p>
          <a:p>
            <a:r>
              <a:rPr lang="en-US" sz="1600" dirty="0"/>
              <a:t>Code Review </a:t>
            </a:r>
            <a:r>
              <a:rPr lang="en-US" sz="1600" dirty="0">
                <a:hlinkClick r:id="rId8"/>
              </a:rPr>
              <a:t>https://www.guru99.com/code-review-tools.html</a:t>
            </a:r>
            <a:endParaRPr lang="en-US" sz="1600" dirty="0"/>
          </a:p>
          <a:p>
            <a:pPr lvl="1"/>
            <a:r>
              <a:rPr lang="en-US" sz="1400" dirty="0"/>
              <a:t>GitHub</a:t>
            </a:r>
          </a:p>
          <a:p>
            <a:pPr lvl="1"/>
            <a:r>
              <a:rPr lang="en-US" sz="1400" dirty="0"/>
              <a:t>Swarm for Perforce</a:t>
            </a:r>
          </a:p>
          <a:p>
            <a:pPr lvl="1"/>
            <a:r>
              <a:rPr lang="en-US" sz="1400" dirty="0"/>
              <a:t>Many others</a:t>
            </a:r>
          </a:p>
          <a:p>
            <a:r>
              <a:rPr lang="en-US" sz="1600" dirty="0"/>
              <a:t>Bug Tracking </a:t>
            </a:r>
            <a:r>
              <a:rPr lang="en-US" sz="1600" dirty="0">
                <a:hlinkClick r:id="rId9"/>
              </a:rPr>
              <a:t>https://en.wikipedia.org/wiki/Bug_tracking_system</a:t>
            </a:r>
            <a:endParaRPr lang="en-US" sz="1600" dirty="0"/>
          </a:p>
          <a:p>
            <a:pPr lvl="1"/>
            <a:r>
              <a:rPr lang="en-US" sz="1400" dirty="0"/>
              <a:t>Bugzilla</a:t>
            </a:r>
          </a:p>
          <a:p>
            <a:pPr lvl="1"/>
            <a:r>
              <a:rPr lang="en-US" sz="1400" dirty="0"/>
              <a:t>Atlassian JIRA</a:t>
            </a:r>
          </a:p>
          <a:p>
            <a:pPr lvl="1"/>
            <a:r>
              <a:rPr lang="en-US" sz="1400" dirty="0"/>
              <a:t>Agile boards</a:t>
            </a:r>
            <a:endParaRPr lang="en-US" sz="1200" dirty="0"/>
          </a:p>
          <a:p>
            <a:pPr lvl="1"/>
            <a:endParaRPr lang="en-US" sz="1400" dirty="0"/>
          </a:p>
          <a:p>
            <a:endParaRPr lang="en-US" sz="1600" dirty="0"/>
          </a:p>
        </p:txBody>
      </p:sp>
      <p:pic>
        <p:nvPicPr>
          <p:cNvPr id="5" name="Picture 4">
            <a:extLst>
              <a:ext uri="{FF2B5EF4-FFF2-40B4-BE49-F238E27FC236}">
                <a16:creationId xmlns:a16="http://schemas.microsoft.com/office/drawing/2014/main" id="{8A92A419-15D8-86A3-A2B5-8F9439480ABE}"/>
              </a:ext>
            </a:extLst>
          </p:cNvPr>
          <p:cNvPicPr>
            <a:picLocks noChangeAspect="1"/>
          </p:cNvPicPr>
          <p:nvPr/>
        </p:nvPicPr>
        <p:blipFill>
          <a:blip r:embed="rId10"/>
          <a:stretch>
            <a:fillRect/>
          </a:stretch>
        </p:blipFill>
        <p:spPr>
          <a:xfrm>
            <a:off x="6752099" y="332504"/>
            <a:ext cx="3572142" cy="2649683"/>
          </a:xfrm>
          <a:prstGeom prst="rect">
            <a:avLst/>
          </a:prstGeom>
          <a:ln>
            <a:solidFill>
              <a:schemeClr val="accent1"/>
            </a:solidFill>
          </a:ln>
        </p:spPr>
      </p:pic>
      <p:pic>
        <p:nvPicPr>
          <p:cNvPr id="9" name="Picture 8" descr="Graphical user interface, text, application&#10;&#10;Description automatically generated">
            <a:extLst>
              <a:ext uri="{FF2B5EF4-FFF2-40B4-BE49-F238E27FC236}">
                <a16:creationId xmlns:a16="http://schemas.microsoft.com/office/drawing/2014/main" id="{37A27F03-AAFC-9697-9074-D0919EAAE834}"/>
              </a:ext>
            </a:extLst>
          </p:cNvPr>
          <p:cNvPicPr>
            <a:picLocks noChangeAspect="1"/>
          </p:cNvPicPr>
          <p:nvPr/>
        </p:nvPicPr>
        <p:blipFill>
          <a:blip r:embed="rId11"/>
          <a:stretch>
            <a:fillRect/>
          </a:stretch>
        </p:blipFill>
        <p:spPr>
          <a:xfrm>
            <a:off x="8391874" y="1519189"/>
            <a:ext cx="3572143" cy="2982993"/>
          </a:xfrm>
          <a:prstGeom prst="rect">
            <a:avLst/>
          </a:prstGeom>
          <a:ln>
            <a:solidFill>
              <a:schemeClr val="accent1"/>
            </a:solidFill>
          </a:ln>
        </p:spPr>
      </p:pic>
      <p:pic>
        <p:nvPicPr>
          <p:cNvPr id="15" name="Picture 14" descr="Graphical user interface, application&#10;&#10;Description automatically generated">
            <a:extLst>
              <a:ext uri="{FF2B5EF4-FFF2-40B4-BE49-F238E27FC236}">
                <a16:creationId xmlns:a16="http://schemas.microsoft.com/office/drawing/2014/main" id="{098C8149-63D6-1D8A-E19B-45A212B3FAA2}"/>
              </a:ext>
            </a:extLst>
          </p:cNvPr>
          <p:cNvPicPr>
            <a:picLocks noChangeAspect="1"/>
          </p:cNvPicPr>
          <p:nvPr/>
        </p:nvPicPr>
        <p:blipFill>
          <a:blip r:embed="rId12"/>
          <a:stretch>
            <a:fillRect/>
          </a:stretch>
        </p:blipFill>
        <p:spPr>
          <a:xfrm>
            <a:off x="7272191" y="3875813"/>
            <a:ext cx="4546352" cy="2867890"/>
          </a:xfrm>
          <a:prstGeom prst="rect">
            <a:avLst/>
          </a:prstGeom>
          <a:ln>
            <a:solidFill>
              <a:schemeClr val="accent1"/>
            </a:solidFill>
          </a:ln>
        </p:spPr>
      </p:pic>
    </p:spTree>
    <p:extLst>
      <p:ext uri="{BB962C8B-B14F-4D97-AF65-F5344CB8AC3E}">
        <p14:creationId xmlns:p14="http://schemas.microsoft.com/office/powerpoint/2010/main" val="3609051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3CE41-E95F-3012-6674-253383D79C01}"/>
              </a:ext>
            </a:extLst>
          </p:cNvPr>
          <p:cNvSpPr>
            <a:spLocks noGrp="1"/>
          </p:cNvSpPr>
          <p:nvPr>
            <p:ph type="title"/>
          </p:nvPr>
        </p:nvSpPr>
        <p:spPr>
          <a:xfrm>
            <a:off x="2895600" y="764373"/>
            <a:ext cx="8610600" cy="1293028"/>
          </a:xfrm>
        </p:spPr>
        <p:txBody>
          <a:bodyPr>
            <a:normAutofit/>
          </a:bodyPr>
          <a:lstStyle/>
          <a:p>
            <a:r>
              <a:rPr lang="en-US" dirty="0"/>
              <a:t> </a:t>
            </a:r>
            <a:r>
              <a:rPr lang="en-US" dirty="0" err="1"/>
              <a:t>Matlab</a:t>
            </a:r>
            <a:r>
              <a:rPr lang="en-US" dirty="0"/>
              <a:t> Online</a:t>
            </a:r>
          </a:p>
        </p:txBody>
      </p:sp>
      <p:pic>
        <p:nvPicPr>
          <p:cNvPr id="5" name="Picture 4" descr="Graphical user interface, application, email&#10;&#10;Description automatically generated">
            <a:extLst>
              <a:ext uri="{FF2B5EF4-FFF2-40B4-BE49-F238E27FC236}">
                <a16:creationId xmlns:a16="http://schemas.microsoft.com/office/drawing/2014/main" id="{620451D6-1ACD-B703-177C-5910E86AA021}"/>
              </a:ext>
            </a:extLst>
          </p:cNvPr>
          <p:cNvPicPr>
            <a:picLocks noChangeAspect="1"/>
          </p:cNvPicPr>
          <p:nvPr/>
        </p:nvPicPr>
        <p:blipFill>
          <a:blip r:embed="rId3"/>
          <a:stretch>
            <a:fillRect/>
          </a:stretch>
        </p:blipFill>
        <p:spPr>
          <a:xfrm>
            <a:off x="194260" y="1626577"/>
            <a:ext cx="5057244" cy="4994029"/>
          </a:xfrm>
          <a:prstGeom prst="rect">
            <a:avLst/>
          </a:prstGeom>
        </p:spPr>
      </p:pic>
      <p:sp>
        <p:nvSpPr>
          <p:cNvPr id="3" name="Content Placeholder 2">
            <a:extLst>
              <a:ext uri="{FF2B5EF4-FFF2-40B4-BE49-F238E27FC236}">
                <a16:creationId xmlns:a16="http://schemas.microsoft.com/office/drawing/2014/main" id="{5339D94E-CB9C-993C-381F-C2C45F251AB3}"/>
              </a:ext>
            </a:extLst>
          </p:cNvPr>
          <p:cNvSpPr>
            <a:spLocks noGrp="1"/>
          </p:cNvSpPr>
          <p:nvPr>
            <p:ph idx="1"/>
          </p:nvPr>
        </p:nvSpPr>
        <p:spPr>
          <a:xfrm>
            <a:off x="5689600" y="2194560"/>
            <a:ext cx="5816600" cy="4024125"/>
          </a:xfrm>
        </p:spPr>
        <p:txBody>
          <a:bodyPr>
            <a:normAutofit/>
          </a:bodyPr>
          <a:lstStyle/>
          <a:p>
            <a:r>
              <a:rPr lang="en-US" dirty="0">
                <a:hlinkClick r:id="rId4"/>
              </a:rPr>
              <a:t>https://www.mathworks.com/campaigns/products/trials.html</a:t>
            </a:r>
            <a:endParaRPr lang="en-US" dirty="0"/>
          </a:p>
          <a:p>
            <a:r>
              <a:rPr lang="en-US" dirty="0" err="1"/>
              <a:t>Matlab</a:t>
            </a:r>
            <a:r>
              <a:rPr lang="en-US" dirty="0"/>
              <a:t> is column major</a:t>
            </a:r>
          </a:p>
          <a:p>
            <a:r>
              <a:rPr lang="en-US" dirty="0"/>
              <a:t>1-Indexing</a:t>
            </a:r>
          </a:p>
          <a:p>
            <a:endParaRPr lang="en-US" dirty="0"/>
          </a:p>
        </p:txBody>
      </p:sp>
      <p:pic>
        <p:nvPicPr>
          <p:cNvPr id="6" name="Picture 5">
            <a:extLst>
              <a:ext uri="{FF2B5EF4-FFF2-40B4-BE49-F238E27FC236}">
                <a16:creationId xmlns:a16="http://schemas.microsoft.com/office/drawing/2014/main" id="{3B853541-CBA3-1704-A55E-DC95798DFE88}"/>
              </a:ext>
            </a:extLst>
          </p:cNvPr>
          <p:cNvPicPr>
            <a:picLocks noChangeAspect="1"/>
          </p:cNvPicPr>
          <p:nvPr/>
        </p:nvPicPr>
        <p:blipFill>
          <a:blip r:embed="rId5"/>
          <a:stretch>
            <a:fillRect/>
          </a:stretch>
        </p:blipFill>
        <p:spPr>
          <a:xfrm>
            <a:off x="9634081" y="3213976"/>
            <a:ext cx="2363659" cy="3173248"/>
          </a:xfrm>
          <a:prstGeom prst="rect">
            <a:avLst/>
          </a:prstGeom>
        </p:spPr>
      </p:pic>
    </p:spTree>
    <p:extLst>
      <p:ext uri="{BB962C8B-B14F-4D97-AF65-F5344CB8AC3E}">
        <p14:creationId xmlns:p14="http://schemas.microsoft.com/office/powerpoint/2010/main" val="2702409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3CE41-E95F-3012-6674-253383D79C01}"/>
              </a:ext>
            </a:extLst>
          </p:cNvPr>
          <p:cNvSpPr>
            <a:spLocks noGrp="1"/>
          </p:cNvSpPr>
          <p:nvPr>
            <p:ph type="title"/>
          </p:nvPr>
        </p:nvSpPr>
        <p:spPr>
          <a:xfrm>
            <a:off x="4090507" y="764373"/>
            <a:ext cx="7434070" cy="1474330"/>
          </a:xfrm>
        </p:spPr>
        <p:txBody>
          <a:bodyPr>
            <a:normAutofit fontScale="90000"/>
          </a:bodyPr>
          <a:lstStyle/>
          <a:p>
            <a:r>
              <a:rPr lang="en-US" dirty="0"/>
              <a:t>Implement a few image editing functions in </a:t>
            </a:r>
            <a:r>
              <a:rPr lang="en-US" dirty="0" err="1"/>
              <a:t>Matlab</a:t>
            </a: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5339D94E-CB9C-993C-381F-C2C45F251AB3}"/>
              </a:ext>
            </a:extLst>
          </p:cNvPr>
          <p:cNvSpPr>
            <a:spLocks noGrp="1"/>
          </p:cNvSpPr>
          <p:nvPr>
            <p:ph idx="1"/>
          </p:nvPr>
        </p:nvSpPr>
        <p:spPr>
          <a:xfrm>
            <a:off x="4090507" y="2483427"/>
            <a:ext cx="7434070" cy="3891121"/>
          </a:xfrm>
        </p:spPr>
        <p:txBody>
          <a:bodyPr>
            <a:normAutofit/>
          </a:bodyPr>
          <a:lstStyle/>
          <a:p>
            <a:r>
              <a:rPr lang="en-US" sz="2000" dirty="0"/>
              <a:t>Blur – with average filter</a:t>
            </a:r>
          </a:p>
          <a:p>
            <a:endParaRPr lang="en-US" sz="2000" dirty="0"/>
          </a:p>
          <a:p>
            <a:r>
              <a:rPr lang="en-US" sz="2000" dirty="0"/>
              <a:t>Unsharp masking</a:t>
            </a:r>
          </a:p>
          <a:p>
            <a:endParaRPr lang="en-US" sz="2000" dirty="0"/>
          </a:p>
          <a:p>
            <a:r>
              <a:rPr lang="en-US" sz="2000" dirty="0"/>
              <a:t>Edge detection with thresholding</a:t>
            </a:r>
          </a:p>
          <a:p>
            <a:endParaRPr lang="en-US" sz="2000" dirty="0"/>
          </a:p>
          <a:p>
            <a:r>
              <a:rPr lang="en-US" sz="2000" dirty="0"/>
              <a:t>Image Crop</a:t>
            </a:r>
          </a:p>
          <a:p>
            <a:endParaRPr lang="en-US" sz="2000" dirty="0"/>
          </a:p>
          <a:p>
            <a:endParaRPr lang="en-US" sz="2000" dirty="0"/>
          </a:p>
        </p:txBody>
      </p:sp>
    </p:spTree>
    <p:extLst>
      <p:ext uri="{BB962C8B-B14F-4D97-AF65-F5344CB8AC3E}">
        <p14:creationId xmlns:p14="http://schemas.microsoft.com/office/powerpoint/2010/main" val="197422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3612-FD83-E7BB-8ADB-25D3A96677F1}"/>
              </a:ext>
            </a:extLst>
          </p:cNvPr>
          <p:cNvSpPr>
            <a:spLocks noGrp="1"/>
          </p:cNvSpPr>
          <p:nvPr>
            <p:ph type="title"/>
          </p:nvPr>
        </p:nvSpPr>
        <p:spPr/>
        <p:txBody>
          <a:bodyPr/>
          <a:lstStyle/>
          <a:p>
            <a:r>
              <a:rPr lang="en-US" dirty="0"/>
              <a:t>Machine and deep Learning</a:t>
            </a:r>
          </a:p>
        </p:txBody>
      </p:sp>
      <p:pic>
        <p:nvPicPr>
          <p:cNvPr id="5" name="Content Placeholder 4" descr="Graphical user interface, application&#10;&#10;Description automatically generated">
            <a:extLst>
              <a:ext uri="{FF2B5EF4-FFF2-40B4-BE49-F238E27FC236}">
                <a16:creationId xmlns:a16="http://schemas.microsoft.com/office/drawing/2014/main" id="{D1955B35-935E-F8C1-700B-C3067DDF4929}"/>
              </a:ext>
            </a:extLst>
          </p:cNvPr>
          <p:cNvPicPr>
            <a:picLocks noGrp="1" noChangeAspect="1"/>
          </p:cNvPicPr>
          <p:nvPr>
            <p:ph idx="1"/>
          </p:nvPr>
        </p:nvPicPr>
        <p:blipFill>
          <a:blip r:embed="rId2"/>
          <a:stretch>
            <a:fillRect/>
          </a:stretch>
        </p:blipFill>
        <p:spPr>
          <a:xfrm>
            <a:off x="685800" y="1855177"/>
            <a:ext cx="5534270" cy="2141687"/>
          </a:xfrm>
        </p:spPr>
      </p:pic>
      <p:pic>
        <p:nvPicPr>
          <p:cNvPr id="7" name="Picture 6" descr="A picture containing table&#10;&#10;Description automatically generated">
            <a:extLst>
              <a:ext uri="{FF2B5EF4-FFF2-40B4-BE49-F238E27FC236}">
                <a16:creationId xmlns:a16="http://schemas.microsoft.com/office/drawing/2014/main" id="{F4A1FA6B-619F-C2F4-B0D1-93BD63189BDE}"/>
              </a:ext>
            </a:extLst>
          </p:cNvPr>
          <p:cNvPicPr>
            <a:picLocks noChangeAspect="1"/>
          </p:cNvPicPr>
          <p:nvPr/>
        </p:nvPicPr>
        <p:blipFill>
          <a:blip r:embed="rId3"/>
          <a:stretch>
            <a:fillRect/>
          </a:stretch>
        </p:blipFill>
        <p:spPr>
          <a:xfrm>
            <a:off x="685800" y="4308232"/>
            <a:ext cx="5534270" cy="2141687"/>
          </a:xfrm>
          <a:prstGeom prst="rect">
            <a:avLst/>
          </a:prstGeom>
        </p:spPr>
      </p:pic>
      <p:pic>
        <p:nvPicPr>
          <p:cNvPr id="9" name="Picture 8" descr="Diagram&#10;&#10;Description automatically generated">
            <a:extLst>
              <a:ext uri="{FF2B5EF4-FFF2-40B4-BE49-F238E27FC236}">
                <a16:creationId xmlns:a16="http://schemas.microsoft.com/office/drawing/2014/main" id="{6E30A5C1-B271-FB66-7BC6-0378335D7D66}"/>
              </a:ext>
            </a:extLst>
          </p:cNvPr>
          <p:cNvPicPr>
            <a:picLocks noChangeAspect="1"/>
          </p:cNvPicPr>
          <p:nvPr/>
        </p:nvPicPr>
        <p:blipFill>
          <a:blip r:embed="rId4"/>
          <a:stretch>
            <a:fillRect/>
          </a:stretch>
        </p:blipFill>
        <p:spPr>
          <a:xfrm>
            <a:off x="6852383" y="2319351"/>
            <a:ext cx="4981324" cy="3774276"/>
          </a:xfrm>
          <a:prstGeom prst="rect">
            <a:avLst/>
          </a:prstGeom>
        </p:spPr>
      </p:pic>
    </p:spTree>
    <p:extLst>
      <p:ext uri="{BB962C8B-B14F-4D97-AF65-F5344CB8AC3E}">
        <p14:creationId xmlns:p14="http://schemas.microsoft.com/office/powerpoint/2010/main" val="4123853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3CE41-E95F-3012-6674-253383D79C01}"/>
              </a:ext>
            </a:extLst>
          </p:cNvPr>
          <p:cNvSpPr>
            <a:spLocks noGrp="1"/>
          </p:cNvSpPr>
          <p:nvPr>
            <p:ph type="title"/>
          </p:nvPr>
        </p:nvSpPr>
        <p:spPr>
          <a:xfrm>
            <a:off x="4090507" y="764373"/>
            <a:ext cx="7434070" cy="1474330"/>
          </a:xfrm>
        </p:spPr>
        <p:txBody>
          <a:bodyPr>
            <a:normAutofit/>
          </a:bodyPr>
          <a:lstStyle/>
          <a:p>
            <a:r>
              <a:rPr lang="en-US" dirty="0"/>
              <a:t>Machine Learning</a:t>
            </a:r>
          </a:p>
        </p:txBody>
      </p:sp>
      <p:sp>
        <p:nvSpPr>
          <p:cNvPr id="3" name="Content Placeholder 2">
            <a:extLst>
              <a:ext uri="{FF2B5EF4-FFF2-40B4-BE49-F238E27FC236}">
                <a16:creationId xmlns:a16="http://schemas.microsoft.com/office/drawing/2014/main" id="{5339D94E-CB9C-993C-381F-C2C45F251AB3}"/>
              </a:ext>
            </a:extLst>
          </p:cNvPr>
          <p:cNvSpPr>
            <a:spLocks noGrp="1"/>
          </p:cNvSpPr>
          <p:nvPr>
            <p:ph idx="1"/>
          </p:nvPr>
        </p:nvSpPr>
        <p:spPr>
          <a:xfrm>
            <a:off x="274427" y="1861162"/>
            <a:ext cx="5742709" cy="1995055"/>
          </a:xfrm>
        </p:spPr>
        <p:txBody>
          <a:bodyPr>
            <a:normAutofit/>
          </a:bodyPr>
          <a:lstStyle/>
          <a:p>
            <a:r>
              <a:rPr lang="en-US" sz="2000" dirty="0"/>
              <a:t>Extract Features</a:t>
            </a:r>
          </a:p>
          <a:p>
            <a:r>
              <a:rPr lang="en-US" sz="2000" dirty="0"/>
              <a:t>Train Model</a:t>
            </a:r>
          </a:p>
          <a:p>
            <a:pPr lvl="1"/>
            <a:r>
              <a:rPr lang="en-US" sz="1800" dirty="0"/>
              <a:t>Clustering</a:t>
            </a:r>
          </a:p>
          <a:p>
            <a:pPr lvl="1"/>
            <a:r>
              <a:rPr lang="en-US" sz="1800" dirty="0"/>
              <a:t>Table lookups</a:t>
            </a:r>
          </a:p>
          <a:p>
            <a:pPr lvl="1"/>
            <a:r>
              <a:rPr lang="en-US" sz="1800" dirty="0"/>
              <a:t>Least Squares</a:t>
            </a:r>
          </a:p>
          <a:p>
            <a:pPr lvl="1"/>
            <a:endParaRPr lang="en-US" sz="1800" dirty="0"/>
          </a:p>
          <a:p>
            <a:endParaRPr lang="en-US" sz="2000" dirty="0"/>
          </a:p>
          <a:p>
            <a:endParaRPr lang="en-US" sz="2000" dirty="0"/>
          </a:p>
        </p:txBody>
      </p:sp>
      <p:pic>
        <p:nvPicPr>
          <p:cNvPr id="9" name="Content Placeholder 4" descr="Diagram&#10;&#10;Description automatically generated">
            <a:extLst>
              <a:ext uri="{FF2B5EF4-FFF2-40B4-BE49-F238E27FC236}">
                <a16:creationId xmlns:a16="http://schemas.microsoft.com/office/drawing/2014/main" id="{E6EA580B-52D8-66F2-9289-EF6581B20728}"/>
              </a:ext>
            </a:extLst>
          </p:cNvPr>
          <p:cNvPicPr>
            <a:picLocks noChangeAspect="1"/>
          </p:cNvPicPr>
          <p:nvPr/>
        </p:nvPicPr>
        <p:blipFill>
          <a:blip r:embed="rId2"/>
          <a:stretch>
            <a:fillRect/>
          </a:stretch>
        </p:blipFill>
        <p:spPr>
          <a:xfrm>
            <a:off x="327181" y="3856217"/>
            <a:ext cx="5916397" cy="2862374"/>
          </a:xfrm>
          <a:prstGeom prst="rect">
            <a:avLst/>
          </a:prstGeom>
        </p:spPr>
      </p:pic>
      <p:pic>
        <p:nvPicPr>
          <p:cNvPr id="5" name="Picture 4" descr="Diagram&#10;&#10;Description automatically generated">
            <a:extLst>
              <a:ext uri="{FF2B5EF4-FFF2-40B4-BE49-F238E27FC236}">
                <a16:creationId xmlns:a16="http://schemas.microsoft.com/office/drawing/2014/main" id="{449789B6-3FD2-1623-0087-A0524CD891FC}"/>
              </a:ext>
            </a:extLst>
          </p:cNvPr>
          <p:cNvPicPr>
            <a:picLocks noChangeAspect="1"/>
          </p:cNvPicPr>
          <p:nvPr/>
        </p:nvPicPr>
        <p:blipFill>
          <a:blip r:embed="rId3"/>
          <a:stretch>
            <a:fillRect/>
          </a:stretch>
        </p:blipFill>
        <p:spPr>
          <a:xfrm>
            <a:off x="6444053" y="2238703"/>
            <a:ext cx="5420766" cy="2727926"/>
          </a:xfrm>
          <a:prstGeom prst="rect">
            <a:avLst/>
          </a:prstGeom>
          <a:ln>
            <a:solidFill>
              <a:schemeClr val="accent1"/>
            </a:solidFill>
          </a:ln>
        </p:spPr>
      </p:pic>
    </p:spTree>
    <p:extLst>
      <p:ext uri="{BB962C8B-B14F-4D97-AF65-F5344CB8AC3E}">
        <p14:creationId xmlns:p14="http://schemas.microsoft.com/office/powerpoint/2010/main" val="1142347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25A05-2452-83C9-53B4-18EE14109CD6}"/>
              </a:ext>
            </a:extLst>
          </p:cNvPr>
          <p:cNvSpPr>
            <a:spLocks noGrp="1"/>
          </p:cNvSpPr>
          <p:nvPr>
            <p:ph type="title"/>
          </p:nvPr>
        </p:nvSpPr>
        <p:spPr/>
        <p:txBody>
          <a:bodyPr/>
          <a:lstStyle/>
          <a:p>
            <a:r>
              <a:rPr lang="en-US" dirty="0"/>
              <a:t>Deep Learning</a:t>
            </a:r>
          </a:p>
        </p:txBody>
      </p:sp>
      <p:pic>
        <p:nvPicPr>
          <p:cNvPr id="7" name="Picture 6" descr="Diagram&#10;&#10;Description automatically generated">
            <a:extLst>
              <a:ext uri="{FF2B5EF4-FFF2-40B4-BE49-F238E27FC236}">
                <a16:creationId xmlns:a16="http://schemas.microsoft.com/office/drawing/2014/main" id="{9863F0F0-DA34-3225-5952-0BC8B6D25190}"/>
              </a:ext>
            </a:extLst>
          </p:cNvPr>
          <p:cNvPicPr>
            <a:picLocks noChangeAspect="1"/>
          </p:cNvPicPr>
          <p:nvPr/>
        </p:nvPicPr>
        <p:blipFill>
          <a:blip r:embed="rId2"/>
          <a:stretch>
            <a:fillRect/>
          </a:stretch>
        </p:blipFill>
        <p:spPr>
          <a:xfrm>
            <a:off x="588371" y="1673107"/>
            <a:ext cx="4611048" cy="2254826"/>
          </a:xfrm>
          <a:prstGeom prst="rect">
            <a:avLst/>
          </a:prstGeom>
          <a:ln>
            <a:solidFill>
              <a:schemeClr val="accent1"/>
            </a:solidFill>
          </a:ln>
        </p:spPr>
      </p:pic>
      <p:pic>
        <p:nvPicPr>
          <p:cNvPr id="5" name="Content Placeholder 4" descr="Graphical user interface, application&#10;&#10;Description automatically generated with medium confidence">
            <a:extLst>
              <a:ext uri="{FF2B5EF4-FFF2-40B4-BE49-F238E27FC236}">
                <a16:creationId xmlns:a16="http://schemas.microsoft.com/office/drawing/2014/main" id="{0A1D7F7C-88C3-8EC1-8136-6BA7ED236F5D}"/>
              </a:ext>
            </a:extLst>
          </p:cNvPr>
          <p:cNvPicPr>
            <a:picLocks noGrp="1" noChangeAspect="1"/>
          </p:cNvPicPr>
          <p:nvPr>
            <p:ph idx="1"/>
          </p:nvPr>
        </p:nvPicPr>
        <p:blipFill>
          <a:blip r:embed="rId3"/>
          <a:stretch>
            <a:fillRect/>
          </a:stretch>
        </p:blipFill>
        <p:spPr>
          <a:xfrm>
            <a:off x="5661390" y="2270121"/>
            <a:ext cx="5942239" cy="2914943"/>
          </a:xfrm>
          <a:ln>
            <a:solidFill>
              <a:schemeClr val="accent1"/>
            </a:solidFill>
          </a:ln>
        </p:spPr>
      </p:pic>
      <p:pic>
        <p:nvPicPr>
          <p:cNvPr id="9" name="Picture 8" descr="Diagram&#10;&#10;Description automatically generated">
            <a:extLst>
              <a:ext uri="{FF2B5EF4-FFF2-40B4-BE49-F238E27FC236}">
                <a16:creationId xmlns:a16="http://schemas.microsoft.com/office/drawing/2014/main" id="{29F8671F-AA56-FF74-508B-8650A0501FFE}"/>
              </a:ext>
            </a:extLst>
          </p:cNvPr>
          <p:cNvPicPr>
            <a:picLocks noChangeAspect="1"/>
          </p:cNvPicPr>
          <p:nvPr/>
        </p:nvPicPr>
        <p:blipFill>
          <a:blip r:embed="rId4"/>
          <a:stretch>
            <a:fillRect/>
          </a:stretch>
        </p:blipFill>
        <p:spPr>
          <a:xfrm>
            <a:off x="1589077" y="4140653"/>
            <a:ext cx="4610832" cy="2254827"/>
          </a:xfrm>
          <a:prstGeom prst="rect">
            <a:avLst/>
          </a:prstGeom>
          <a:ln>
            <a:solidFill>
              <a:schemeClr val="accent1"/>
            </a:solidFill>
          </a:ln>
        </p:spPr>
      </p:pic>
    </p:spTree>
    <p:extLst>
      <p:ext uri="{BB962C8B-B14F-4D97-AF65-F5344CB8AC3E}">
        <p14:creationId xmlns:p14="http://schemas.microsoft.com/office/powerpoint/2010/main" val="2919343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E5BA-87A5-5EF0-A357-350ED139C7B1}"/>
              </a:ext>
            </a:extLst>
          </p:cNvPr>
          <p:cNvSpPr>
            <a:spLocks noGrp="1"/>
          </p:cNvSpPr>
          <p:nvPr>
            <p:ph type="title"/>
          </p:nvPr>
        </p:nvSpPr>
        <p:spPr/>
        <p:txBody>
          <a:bodyPr/>
          <a:lstStyle/>
          <a:p>
            <a:r>
              <a:rPr lang="en-US" dirty="0"/>
              <a:t>Deep learning</a:t>
            </a:r>
          </a:p>
        </p:txBody>
      </p:sp>
      <p:pic>
        <p:nvPicPr>
          <p:cNvPr id="7" name="Picture 6" descr="Diagram&#10;&#10;Description automatically generated">
            <a:extLst>
              <a:ext uri="{FF2B5EF4-FFF2-40B4-BE49-F238E27FC236}">
                <a16:creationId xmlns:a16="http://schemas.microsoft.com/office/drawing/2014/main" id="{C258029A-42C9-3F7B-716D-99CEB4D71892}"/>
              </a:ext>
            </a:extLst>
          </p:cNvPr>
          <p:cNvPicPr>
            <a:picLocks noChangeAspect="1"/>
          </p:cNvPicPr>
          <p:nvPr/>
        </p:nvPicPr>
        <p:blipFill>
          <a:blip r:embed="rId2"/>
          <a:stretch>
            <a:fillRect/>
          </a:stretch>
        </p:blipFill>
        <p:spPr>
          <a:xfrm>
            <a:off x="6719569" y="2140317"/>
            <a:ext cx="5237435" cy="2738354"/>
          </a:xfrm>
          <a:prstGeom prst="rect">
            <a:avLst/>
          </a:prstGeom>
        </p:spPr>
      </p:pic>
      <p:pic>
        <p:nvPicPr>
          <p:cNvPr id="9" name="Picture 8" descr="Diagram&#10;&#10;Description automatically generated">
            <a:extLst>
              <a:ext uri="{FF2B5EF4-FFF2-40B4-BE49-F238E27FC236}">
                <a16:creationId xmlns:a16="http://schemas.microsoft.com/office/drawing/2014/main" id="{00C449B0-B36A-D4C9-897B-5051B963C3A0}"/>
              </a:ext>
            </a:extLst>
          </p:cNvPr>
          <p:cNvPicPr>
            <a:picLocks noChangeAspect="1"/>
          </p:cNvPicPr>
          <p:nvPr/>
        </p:nvPicPr>
        <p:blipFill>
          <a:blip r:embed="rId3"/>
          <a:stretch>
            <a:fillRect/>
          </a:stretch>
        </p:blipFill>
        <p:spPr>
          <a:xfrm>
            <a:off x="1402560" y="3718254"/>
            <a:ext cx="5317009" cy="3007745"/>
          </a:xfrm>
          <a:prstGeom prst="rect">
            <a:avLst/>
          </a:prstGeom>
        </p:spPr>
      </p:pic>
      <p:sp>
        <p:nvSpPr>
          <p:cNvPr id="4" name="Content Placeholder 3">
            <a:extLst>
              <a:ext uri="{FF2B5EF4-FFF2-40B4-BE49-F238E27FC236}">
                <a16:creationId xmlns:a16="http://schemas.microsoft.com/office/drawing/2014/main" id="{D6ACC784-F08D-13D6-8BCF-C4A614009611}"/>
              </a:ext>
            </a:extLst>
          </p:cNvPr>
          <p:cNvSpPr>
            <a:spLocks noGrp="1"/>
          </p:cNvSpPr>
          <p:nvPr>
            <p:ph idx="1"/>
          </p:nvPr>
        </p:nvSpPr>
        <p:spPr>
          <a:xfrm>
            <a:off x="571500" y="1882833"/>
            <a:ext cx="5943600" cy="1845812"/>
          </a:xfrm>
        </p:spPr>
        <p:txBody>
          <a:bodyPr>
            <a:normAutofit fontScale="92500" lnSpcReduction="10000"/>
          </a:bodyPr>
          <a:lstStyle/>
          <a:p>
            <a:r>
              <a:rPr lang="en-US" dirty="0"/>
              <a:t>Requires training data</a:t>
            </a:r>
          </a:p>
          <a:p>
            <a:r>
              <a:rPr lang="en-US" dirty="0"/>
              <a:t>Garbage in, garbage out</a:t>
            </a:r>
          </a:p>
          <a:p>
            <a:r>
              <a:rPr lang="en-US" dirty="0"/>
              <a:t>Can be easily biased</a:t>
            </a:r>
          </a:p>
          <a:p>
            <a:r>
              <a:rPr lang="en-US" dirty="0"/>
              <a:t>Training strategies </a:t>
            </a:r>
          </a:p>
          <a:p>
            <a:r>
              <a:rPr lang="en-US" dirty="0"/>
              <a:t>Network architectures</a:t>
            </a:r>
          </a:p>
        </p:txBody>
      </p:sp>
    </p:spTree>
    <p:extLst>
      <p:ext uri="{BB962C8B-B14F-4D97-AF65-F5344CB8AC3E}">
        <p14:creationId xmlns:p14="http://schemas.microsoft.com/office/powerpoint/2010/main" val="70769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8">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E2AA3D1-A69E-9485-1AD8-E8B51D6CEC0E}"/>
              </a:ext>
            </a:extLst>
          </p:cNvPr>
          <p:cNvSpPr>
            <a:spLocks noGrp="1"/>
          </p:cNvSpPr>
          <p:nvPr>
            <p:ph type="title"/>
          </p:nvPr>
        </p:nvSpPr>
        <p:spPr>
          <a:xfrm>
            <a:off x="685799" y="764373"/>
            <a:ext cx="3977639" cy="1600200"/>
          </a:xfrm>
        </p:spPr>
        <p:txBody>
          <a:bodyPr anchor="b">
            <a:normAutofit/>
          </a:bodyPr>
          <a:lstStyle/>
          <a:p>
            <a:pPr algn="l"/>
            <a:r>
              <a:rPr lang="en-US" sz="3200"/>
              <a:t>Pre-College Programs</a:t>
            </a:r>
          </a:p>
        </p:txBody>
      </p:sp>
      <p:sp>
        <p:nvSpPr>
          <p:cNvPr id="3" name="Content Placeholder 2">
            <a:extLst>
              <a:ext uri="{FF2B5EF4-FFF2-40B4-BE49-F238E27FC236}">
                <a16:creationId xmlns:a16="http://schemas.microsoft.com/office/drawing/2014/main" id="{FC459EC4-F67C-B5EB-26BD-FEDC81401CB9}"/>
              </a:ext>
            </a:extLst>
          </p:cNvPr>
          <p:cNvSpPr>
            <a:spLocks noGrp="1"/>
          </p:cNvSpPr>
          <p:nvPr>
            <p:ph idx="1"/>
          </p:nvPr>
        </p:nvSpPr>
        <p:spPr>
          <a:xfrm>
            <a:off x="685800" y="2364573"/>
            <a:ext cx="3977639" cy="3854112"/>
          </a:xfrm>
        </p:spPr>
        <p:txBody>
          <a:bodyPr>
            <a:normAutofit/>
          </a:bodyPr>
          <a:lstStyle/>
          <a:p>
            <a:r>
              <a:rPr lang="en-US" sz="1600" dirty="0"/>
              <a:t>Pre-College Programs</a:t>
            </a:r>
          </a:p>
          <a:p>
            <a:pPr lvl="1"/>
            <a:r>
              <a:rPr lang="en-US" sz="1600" dirty="0">
                <a:hlinkClick r:id="rId3"/>
              </a:rPr>
              <a:t>https://www.stevens.edu/admissions/pre-college-programs</a:t>
            </a:r>
            <a:endParaRPr lang="en-US" sz="1600" dirty="0"/>
          </a:p>
          <a:p>
            <a:r>
              <a:rPr lang="en-US" sz="1600" dirty="0"/>
              <a:t>Engineering Bootcamp</a:t>
            </a:r>
          </a:p>
          <a:p>
            <a:r>
              <a:rPr lang="en-US" sz="1600" dirty="0"/>
              <a:t>ECOES (Exploring Career Options in Engineering and Science)</a:t>
            </a:r>
          </a:p>
        </p:txBody>
      </p:sp>
      <p:pic>
        <p:nvPicPr>
          <p:cNvPr id="6" name="Picture 5" descr="A group of people standing in front of a city&#10;&#10;Description automatically generated">
            <a:extLst>
              <a:ext uri="{FF2B5EF4-FFF2-40B4-BE49-F238E27FC236}">
                <a16:creationId xmlns:a16="http://schemas.microsoft.com/office/drawing/2014/main" id="{D2BA6DE3-C4E7-E03B-14A4-C60D794599CF}"/>
              </a:ext>
            </a:extLst>
          </p:cNvPr>
          <p:cNvPicPr>
            <a:picLocks noChangeAspect="1"/>
          </p:cNvPicPr>
          <p:nvPr/>
        </p:nvPicPr>
        <p:blipFill>
          <a:blip r:embed="rId4"/>
          <a:stretch>
            <a:fillRect/>
          </a:stretch>
        </p:blipFill>
        <p:spPr>
          <a:xfrm>
            <a:off x="5447328" y="746126"/>
            <a:ext cx="5584242" cy="5472558"/>
          </a:xfrm>
          <a:prstGeom prst="rect">
            <a:avLst/>
          </a:prstGeom>
        </p:spPr>
      </p:pic>
    </p:spTree>
    <p:extLst>
      <p:ext uri="{BB962C8B-B14F-4D97-AF65-F5344CB8AC3E}">
        <p14:creationId xmlns:p14="http://schemas.microsoft.com/office/powerpoint/2010/main" val="2643178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A3B9B-7D38-75A6-F2AB-57E06D5112CF}"/>
              </a:ext>
            </a:extLst>
          </p:cNvPr>
          <p:cNvSpPr>
            <a:spLocks noGrp="1"/>
          </p:cNvSpPr>
          <p:nvPr>
            <p:ph type="title"/>
          </p:nvPr>
        </p:nvSpPr>
        <p:spPr/>
        <p:txBody>
          <a:bodyPr/>
          <a:lstStyle/>
          <a:p>
            <a:r>
              <a:rPr lang="en-US" dirty="0"/>
              <a:t>Deep learning</a:t>
            </a:r>
          </a:p>
        </p:txBody>
      </p:sp>
      <p:pic>
        <p:nvPicPr>
          <p:cNvPr id="5" name="Content Placeholder 4" descr="Diagram&#10;&#10;Description automatically generated">
            <a:extLst>
              <a:ext uri="{FF2B5EF4-FFF2-40B4-BE49-F238E27FC236}">
                <a16:creationId xmlns:a16="http://schemas.microsoft.com/office/drawing/2014/main" id="{2918C5F6-1EE6-164B-A30E-A5AB7607796B}"/>
              </a:ext>
            </a:extLst>
          </p:cNvPr>
          <p:cNvPicPr>
            <a:picLocks noGrp="1" noChangeAspect="1"/>
          </p:cNvPicPr>
          <p:nvPr>
            <p:ph idx="1"/>
          </p:nvPr>
        </p:nvPicPr>
        <p:blipFill>
          <a:blip r:embed="rId2"/>
          <a:stretch>
            <a:fillRect/>
          </a:stretch>
        </p:blipFill>
        <p:spPr>
          <a:xfrm>
            <a:off x="407621" y="1410887"/>
            <a:ext cx="4786102" cy="2410544"/>
          </a:xfrm>
        </p:spPr>
      </p:pic>
      <p:pic>
        <p:nvPicPr>
          <p:cNvPr id="7" name="Picture 6" descr="Diagram, text&#10;&#10;Description automatically generated">
            <a:extLst>
              <a:ext uri="{FF2B5EF4-FFF2-40B4-BE49-F238E27FC236}">
                <a16:creationId xmlns:a16="http://schemas.microsoft.com/office/drawing/2014/main" id="{0050A17F-F196-A4FC-C5BC-D2BD0B58B139}"/>
              </a:ext>
            </a:extLst>
          </p:cNvPr>
          <p:cNvPicPr>
            <a:picLocks noChangeAspect="1"/>
          </p:cNvPicPr>
          <p:nvPr/>
        </p:nvPicPr>
        <p:blipFill>
          <a:blip r:embed="rId3"/>
          <a:stretch>
            <a:fillRect/>
          </a:stretch>
        </p:blipFill>
        <p:spPr>
          <a:xfrm>
            <a:off x="6597733" y="1927511"/>
            <a:ext cx="3504456" cy="2238097"/>
          </a:xfrm>
          <a:prstGeom prst="rect">
            <a:avLst/>
          </a:prstGeom>
        </p:spPr>
      </p:pic>
      <p:pic>
        <p:nvPicPr>
          <p:cNvPr id="9" name="Picture 8" descr="A picture containing text, crossword puzzle&#10;&#10;Description automatically generated">
            <a:extLst>
              <a:ext uri="{FF2B5EF4-FFF2-40B4-BE49-F238E27FC236}">
                <a16:creationId xmlns:a16="http://schemas.microsoft.com/office/drawing/2014/main" id="{8A77A5C7-2B8F-1D74-B543-9515F08FDFFC}"/>
              </a:ext>
            </a:extLst>
          </p:cNvPr>
          <p:cNvPicPr>
            <a:picLocks noChangeAspect="1"/>
          </p:cNvPicPr>
          <p:nvPr/>
        </p:nvPicPr>
        <p:blipFill>
          <a:blip r:embed="rId4"/>
          <a:stretch>
            <a:fillRect/>
          </a:stretch>
        </p:blipFill>
        <p:spPr>
          <a:xfrm>
            <a:off x="1281547" y="4058658"/>
            <a:ext cx="3418609" cy="2685002"/>
          </a:xfrm>
          <a:prstGeom prst="rect">
            <a:avLst/>
          </a:prstGeom>
        </p:spPr>
      </p:pic>
      <p:pic>
        <p:nvPicPr>
          <p:cNvPr id="11" name="Picture 10">
            <a:extLst>
              <a:ext uri="{FF2B5EF4-FFF2-40B4-BE49-F238E27FC236}">
                <a16:creationId xmlns:a16="http://schemas.microsoft.com/office/drawing/2014/main" id="{172A33A5-E021-7B04-8739-F1734CEA74F0}"/>
              </a:ext>
            </a:extLst>
          </p:cNvPr>
          <p:cNvPicPr>
            <a:picLocks noChangeAspect="1"/>
          </p:cNvPicPr>
          <p:nvPr/>
        </p:nvPicPr>
        <p:blipFill>
          <a:blip r:embed="rId5"/>
          <a:stretch>
            <a:fillRect/>
          </a:stretch>
        </p:blipFill>
        <p:spPr>
          <a:xfrm>
            <a:off x="5721282" y="4112133"/>
            <a:ext cx="5257357" cy="2578052"/>
          </a:xfrm>
          <a:prstGeom prst="rect">
            <a:avLst/>
          </a:prstGeom>
        </p:spPr>
      </p:pic>
    </p:spTree>
    <p:extLst>
      <p:ext uri="{BB962C8B-B14F-4D97-AF65-F5344CB8AC3E}">
        <p14:creationId xmlns:p14="http://schemas.microsoft.com/office/powerpoint/2010/main" val="3708647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4247B-B80F-DDFA-D416-B47398617E34}"/>
              </a:ext>
            </a:extLst>
          </p:cNvPr>
          <p:cNvSpPr>
            <a:spLocks noGrp="1"/>
          </p:cNvSpPr>
          <p:nvPr>
            <p:ph type="title"/>
          </p:nvPr>
        </p:nvSpPr>
        <p:spPr/>
        <p:txBody>
          <a:bodyPr/>
          <a:lstStyle/>
          <a:p>
            <a:r>
              <a:rPr lang="en-US" dirty="0"/>
              <a:t>Transfer Learning</a:t>
            </a:r>
          </a:p>
        </p:txBody>
      </p:sp>
      <p:pic>
        <p:nvPicPr>
          <p:cNvPr id="5" name="Content Placeholder 4" descr="Diagram, engineering drawing&#10;&#10;Description automatically generated">
            <a:extLst>
              <a:ext uri="{FF2B5EF4-FFF2-40B4-BE49-F238E27FC236}">
                <a16:creationId xmlns:a16="http://schemas.microsoft.com/office/drawing/2014/main" id="{5E61B821-4DEB-7E67-500F-F67DA50D0294}"/>
              </a:ext>
            </a:extLst>
          </p:cNvPr>
          <p:cNvPicPr>
            <a:picLocks noGrp="1" noChangeAspect="1"/>
          </p:cNvPicPr>
          <p:nvPr>
            <p:ph idx="1"/>
          </p:nvPr>
        </p:nvPicPr>
        <p:blipFill>
          <a:blip r:embed="rId2"/>
          <a:stretch>
            <a:fillRect/>
          </a:stretch>
        </p:blipFill>
        <p:spPr>
          <a:xfrm>
            <a:off x="685800" y="2057402"/>
            <a:ext cx="3992526" cy="2064750"/>
          </a:xfrm>
        </p:spPr>
      </p:pic>
      <p:pic>
        <p:nvPicPr>
          <p:cNvPr id="7" name="Picture 6" descr="A picture containing diagram&#10;&#10;Description automatically generated">
            <a:extLst>
              <a:ext uri="{FF2B5EF4-FFF2-40B4-BE49-F238E27FC236}">
                <a16:creationId xmlns:a16="http://schemas.microsoft.com/office/drawing/2014/main" id="{9C59D533-DCBE-0544-9455-737563787CE8}"/>
              </a:ext>
            </a:extLst>
          </p:cNvPr>
          <p:cNvPicPr>
            <a:picLocks noChangeAspect="1"/>
          </p:cNvPicPr>
          <p:nvPr/>
        </p:nvPicPr>
        <p:blipFill>
          <a:blip r:embed="rId3"/>
          <a:stretch>
            <a:fillRect/>
          </a:stretch>
        </p:blipFill>
        <p:spPr>
          <a:xfrm>
            <a:off x="6870404" y="4296769"/>
            <a:ext cx="4635796" cy="2561231"/>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9F938CAA-0320-72B6-B2A9-12AEE99F3845}"/>
              </a:ext>
            </a:extLst>
          </p:cNvPr>
          <p:cNvPicPr>
            <a:picLocks noChangeAspect="1"/>
          </p:cNvPicPr>
          <p:nvPr/>
        </p:nvPicPr>
        <p:blipFill>
          <a:blip r:embed="rId4"/>
          <a:stretch>
            <a:fillRect/>
          </a:stretch>
        </p:blipFill>
        <p:spPr>
          <a:xfrm>
            <a:off x="6827877" y="2520335"/>
            <a:ext cx="4678323" cy="1601817"/>
          </a:xfrm>
          <a:prstGeom prst="rect">
            <a:avLst/>
          </a:prstGeom>
        </p:spPr>
      </p:pic>
      <p:pic>
        <p:nvPicPr>
          <p:cNvPr id="11" name="Picture 10" descr="Diagram, text&#10;&#10;Description automatically generated">
            <a:extLst>
              <a:ext uri="{FF2B5EF4-FFF2-40B4-BE49-F238E27FC236}">
                <a16:creationId xmlns:a16="http://schemas.microsoft.com/office/drawing/2014/main" id="{DA31E5E0-D654-970F-BED1-20A1CAADD846}"/>
              </a:ext>
            </a:extLst>
          </p:cNvPr>
          <p:cNvPicPr>
            <a:picLocks noChangeAspect="1"/>
          </p:cNvPicPr>
          <p:nvPr/>
        </p:nvPicPr>
        <p:blipFill>
          <a:blip r:embed="rId5"/>
          <a:stretch>
            <a:fillRect/>
          </a:stretch>
        </p:blipFill>
        <p:spPr>
          <a:xfrm>
            <a:off x="0" y="3428999"/>
            <a:ext cx="6096000" cy="3118701"/>
          </a:xfrm>
          <a:prstGeom prst="rect">
            <a:avLst/>
          </a:prstGeom>
        </p:spPr>
      </p:pic>
    </p:spTree>
    <p:extLst>
      <p:ext uri="{BB962C8B-B14F-4D97-AF65-F5344CB8AC3E}">
        <p14:creationId xmlns:p14="http://schemas.microsoft.com/office/powerpoint/2010/main" val="710627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30D3-7351-AB8D-723C-DEA586DE29E3}"/>
              </a:ext>
            </a:extLst>
          </p:cNvPr>
          <p:cNvSpPr>
            <a:spLocks noGrp="1"/>
          </p:cNvSpPr>
          <p:nvPr>
            <p:ph type="title"/>
          </p:nvPr>
        </p:nvSpPr>
        <p:spPr/>
        <p:txBody>
          <a:bodyPr/>
          <a:lstStyle/>
          <a:p>
            <a:r>
              <a:rPr lang="en-US" dirty="0"/>
              <a:t>Deep learning with </a:t>
            </a:r>
            <a:r>
              <a:rPr lang="en-US" dirty="0" err="1"/>
              <a:t>matlab</a:t>
            </a:r>
            <a:endParaRPr lang="en-US" dirty="0"/>
          </a:p>
        </p:txBody>
      </p:sp>
      <p:pic>
        <p:nvPicPr>
          <p:cNvPr id="5" name="Content Placeholder 4" descr="Diagram&#10;&#10;Description automatically generated">
            <a:extLst>
              <a:ext uri="{FF2B5EF4-FFF2-40B4-BE49-F238E27FC236}">
                <a16:creationId xmlns:a16="http://schemas.microsoft.com/office/drawing/2014/main" id="{CF061522-0794-6D09-1C7C-E4903A44A2FA}"/>
              </a:ext>
            </a:extLst>
          </p:cNvPr>
          <p:cNvPicPr>
            <a:picLocks noGrp="1" noChangeAspect="1"/>
          </p:cNvPicPr>
          <p:nvPr>
            <p:ph idx="1"/>
          </p:nvPr>
        </p:nvPicPr>
        <p:blipFill>
          <a:blip r:embed="rId2"/>
          <a:stretch>
            <a:fillRect/>
          </a:stretch>
        </p:blipFill>
        <p:spPr>
          <a:xfrm>
            <a:off x="561245" y="2286001"/>
            <a:ext cx="3990474" cy="2129687"/>
          </a:xfrm>
          <a:ln>
            <a:solidFill>
              <a:schemeClr val="accent1"/>
            </a:solidFill>
          </a:ln>
        </p:spPr>
      </p:pic>
      <p:pic>
        <p:nvPicPr>
          <p:cNvPr id="7" name="Picture 6" descr="Graphical user interface&#10;&#10;Description automatically generated">
            <a:extLst>
              <a:ext uri="{FF2B5EF4-FFF2-40B4-BE49-F238E27FC236}">
                <a16:creationId xmlns:a16="http://schemas.microsoft.com/office/drawing/2014/main" id="{687239AE-78A1-B6EB-8654-0246AAF79EFF}"/>
              </a:ext>
            </a:extLst>
          </p:cNvPr>
          <p:cNvPicPr>
            <a:picLocks noChangeAspect="1"/>
          </p:cNvPicPr>
          <p:nvPr/>
        </p:nvPicPr>
        <p:blipFill>
          <a:blip r:embed="rId3"/>
          <a:stretch>
            <a:fillRect/>
          </a:stretch>
        </p:blipFill>
        <p:spPr>
          <a:xfrm>
            <a:off x="5134168" y="1896139"/>
            <a:ext cx="3990473" cy="3429000"/>
          </a:xfrm>
          <a:prstGeom prst="rect">
            <a:avLst/>
          </a:prstGeom>
          <a:ln>
            <a:solidFill>
              <a:schemeClr val="accent1"/>
            </a:solidFill>
          </a:ln>
        </p:spPr>
      </p:pic>
      <p:pic>
        <p:nvPicPr>
          <p:cNvPr id="9" name="Picture 8" descr="Table&#10;&#10;Description automatically generated">
            <a:extLst>
              <a:ext uri="{FF2B5EF4-FFF2-40B4-BE49-F238E27FC236}">
                <a16:creationId xmlns:a16="http://schemas.microsoft.com/office/drawing/2014/main" id="{09410CB0-AD54-E1F4-19B4-FE078C9E1F31}"/>
              </a:ext>
            </a:extLst>
          </p:cNvPr>
          <p:cNvPicPr>
            <a:picLocks noChangeAspect="1"/>
          </p:cNvPicPr>
          <p:nvPr/>
        </p:nvPicPr>
        <p:blipFill>
          <a:blip r:embed="rId4"/>
          <a:stretch>
            <a:fillRect/>
          </a:stretch>
        </p:blipFill>
        <p:spPr>
          <a:xfrm>
            <a:off x="1353593" y="4317149"/>
            <a:ext cx="4363007" cy="2325934"/>
          </a:xfrm>
          <a:prstGeom prst="rect">
            <a:avLst/>
          </a:prstGeom>
          <a:ln>
            <a:solidFill>
              <a:schemeClr val="accent1"/>
            </a:solidFill>
          </a:ln>
        </p:spPr>
      </p:pic>
      <p:pic>
        <p:nvPicPr>
          <p:cNvPr id="11" name="Picture 10" descr="Diagram&#10;&#10;Description automatically generated">
            <a:extLst>
              <a:ext uri="{FF2B5EF4-FFF2-40B4-BE49-F238E27FC236}">
                <a16:creationId xmlns:a16="http://schemas.microsoft.com/office/drawing/2014/main" id="{B769E639-BF58-EAC8-6BDF-6AD09B397693}"/>
              </a:ext>
            </a:extLst>
          </p:cNvPr>
          <p:cNvPicPr>
            <a:picLocks noChangeAspect="1"/>
          </p:cNvPicPr>
          <p:nvPr/>
        </p:nvPicPr>
        <p:blipFill>
          <a:blip r:embed="rId5"/>
          <a:stretch>
            <a:fillRect/>
          </a:stretch>
        </p:blipFill>
        <p:spPr>
          <a:xfrm>
            <a:off x="7057833" y="4187088"/>
            <a:ext cx="4572922" cy="2276102"/>
          </a:xfrm>
          <a:prstGeom prst="rect">
            <a:avLst/>
          </a:prstGeom>
          <a:ln>
            <a:solidFill>
              <a:schemeClr val="accent1"/>
            </a:solidFill>
          </a:ln>
        </p:spPr>
      </p:pic>
    </p:spTree>
    <p:extLst>
      <p:ext uri="{BB962C8B-B14F-4D97-AF65-F5344CB8AC3E}">
        <p14:creationId xmlns:p14="http://schemas.microsoft.com/office/powerpoint/2010/main" val="1402511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30D3-7351-AB8D-723C-DEA586DE29E3}"/>
              </a:ext>
            </a:extLst>
          </p:cNvPr>
          <p:cNvSpPr>
            <a:spLocks noGrp="1"/>
          </p:cNvSpPr>
          <p:nvPr>
            <p:ph type="title"/>
          </p:nvPr>
        </p:nvSpPr>
        <p:spPr/>
        <p:txBody>
          <a:bodyPr/>
          <a:lstStyle/>
          <a:p>
            <a:r>
              <a:rPr lang="en-US" dirty="0"/>
              <a:t>Deep learning demoes</a:t>
            </a:r>
          </a:p>
        </p:txBody>
      </p:sp>
      <p:sp>
        <p:nvSpPr>
          <p:cNvPr id="4" name="Content Placeholder 3">
            <a:extLst>
              <a:ext uri="{FF2B5EF4-FFF2-40B4-BE49-F238E27FC236}">
                <a16:creationId xmlns:a16="http://schemas.microsoft.com/office/drawing/2014/main" id="{81CB9B51-9A05-1FCC-C90D-1AD7C8450D66}"/>
              </a:ext>
            </a:extLst>
          </p:cNvPr>
          <p:cNvSpPr>
            <a:spLocks noGrp="1"/>
          </p:cNvSpPr>
          <p:nvPr>
            <p:ph idx="1"/>
          </p:nvPr>
        </p:nvSpPr>
        <p:spPr/>
        <p:txBody>
          <a:bodyPr/>
          <a:lstStyle/>
          <a:p>
            <a:r>
              <a:rPr lang="en-US" dirty="0"/>
              <a:t>Object recognition in </a:t>
            </a:r>
            <a:r>
              <a:rPr lang="en-US" dirty="0" err="1"/>
              <a:t>Matlab</a:t>
            </a:r>
            <a:endParaRPr lang="en-US" dirty="0"/>
          </a:p>
          <a:p>
            <a:r>
              <a:rPr lang="en-US" dirty="0"/>
              <a:t>Background removal</a:t>
            </a:r>
          </a:p>
        </p:txBody>
      </p:sp>
    </p:spTree>
    <p:extLst>
      <p:ext uri="{BB962C8B-B14F-4D97-AF65-F5344CB8AC3E}">
        <p14:creationId xmlns:p14="http://schemas.microsoft.com/office/powerpoint/2010/main" val="3280097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EE98C-4B7A-3BA6-265C-75D900B5B154}"/>
              </a:ext>
            </a:extLst>
          </p:cNvPr>
          <p:cNvSpPr>
            <a:spLocks noGrp="1"/>
          </p:cNvSpPr>
          <p:nvPr>
            <p:ph type="title"/>
          </p:nvPr>
        </p:nvSpPr>
        <p:spPr/>
        <p:txBody>
          <a:bodyPr/>
          <a:lstStyle/>
          <a:p>
            <a:r>
              <a:rPr lang="en-US" dirty="0"/>
              <a:t>Backup: data ordering</a:t>
            </a:r>
          </a:p>
        </p:txBody>
      </p:sp>
      <p:pic>
        <p:nvPicPr>
          <p:cNvPr id="5" name="Content Placeholder 4" descr="Chart, bar chart&#10;&#10;Description automatically generated">
            <a:extLst>
              <a:ext uri="{FF2B5EF4-FFF2-40B4-BE49-F238E27FC236}">
                <a16:creationId xmlns:a16="http://schemas.microsoft.com/office/drawing/2014/main" id="{41784448-80FD-259E-76E1-586C58854E70}"/>
              </a:ext>
            </a:extLst>
          </p:cNvPr>
          <p:cNvPicPr>
            <a:picLocks noGrp="1" noChangeAspect="1"/>
          </p:cNvPicPr>
          <p:nvPr>
            <p:ph idx="1"/>
          </p:nvPr>
        </p:nvPicPr>
        <p:blipFill>
          <a:blip r:embed="rId2"/>
          <a:stretch>
            <a:fillRect/>
          </a:stretch>
        </p:blipFill>
        <p:spPr>
          <a:xfrm>
            <a:off x="685800" y="2057401"/>
            <a:ext cx="5909339" cy="4024313"/>
          </a:xfrm>
        </p:spPr>
      </p:pic>
      <p:pic>
        <p:nvPicPr>
          <p:cNvPr id="7" name="Picture 6" descr="Graphical user interface, chart&#10;&#10;Description automatically generated">
            <a:extLst>
              <a:ext uri="{FF2B5EF4-FFF2-40B4-BE49-F238E27FC236}">
                <a16:creationId xmlns:a16="http://schemas.microsoft.com/office/drawing/2014/main" id="{CB32429C-7E9E-E794-AE4B-75B99DFA2425}"/>
              </a:ext>
            </a:extLst>
          </p:cNvPr>
          <p:cNvPicPr>
            <a:picLocks noChangeAspect="1"/>
          </p:cNvPicPr>
          <p:nvPr/>
        </p:nvPicPr>
        <p:blipFill>
          <a:blip r:embed="rId3"/>
          <a:stretch>
            <a:fillRect/>
          </a:stretch>
        </p:blipFill>
        <p:spPr>
          <a:xfrm>
            <a:off x="7246383" y="2057401"/>
            <a:ext cx="4343697" cy="4800599"/>
          </a:xfrm>
          <a:prstGeom prst="rect">
            <a:avLst/>
          </a:prstGeom>
        </p:spPr>
      </p:pic>
    </p:spTree>
    <p:extLst>
      <p:ext uri="{BB962C8B-B14F-4D97-AF65-F5344CB8AC3E}">
        <p14:creationId xmlns:p14="http://schemas.microsoft.com/office/powerpoint/2010/main" val="489661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60052-C327-AA3A-8507-588E63E8A205}"/>
              </a:ext>
            </a:extLst>
          </p:cNvPr>
          <p:cNvSpPr>
            <a:spLocks noGrp="1"/>
          </p:cNvSpPr>
          <p:nvPr>
            <p:ph type="title"/>
          </p:nvPr>
        </p:nvSpPr>
        <p:spPr/>
        <p:txBody>
          <a:bodyPr/>
          <a:lstStyle/>
          <a:p>
            <a:r>
              <a:rPr lang="en-US" dirty="0"/>
              <a:t>Backup: data ordering and parallelization</a:t>
            </a:r>
          </a:p>
        </p:txBody>
      </p:sp>
      <p:pic>
        <p:nvPicPr>
          <p:cNvPr id="5" name="Content Placeholder 4" descr="Table&#10;&#10;Description automatically generated with medium confidence">
            <a:extLst>
              <a:ext uri="{FF2B5EF4-FFF2-40B4-BE49-F238E27FC236}">
                <a16:creationId xmlns:a16="http://schemas.microsoft.com/office/drawing/2014/main" id="{EA3412CB-384E-4EBF-1B9A-5C7AACC57DC4}"/>
              </a:ext>
            </a:extLst>
          </p:cNvPr>
          <p:cNvPicPr>
            <a:picLocks noGrp="1" noChangeAspect="1"/>
          </p:cNvPicPr>
          <p:nvPr>
            <p:ph idx="1"/>
          </p:nvPr>
        </p:nvPicPr>
        <p:blipFill>
          <a:blip r:embed="rId2"/>
          <a:stretch>
            <a:fillRect/>
          </a:stretch>
        </p:blipFill>
        <p:spPr>
          <a:xfrm>
            <a:off x="83127" y="2145264"/>
            <a:ext cx="6540925" cy="4024313"/>
          </a:xfrm>
        </p:spPr>
      </p:pic>
      <p:pic>
        <p:nvPicPr>
          <p:cNvPr id="7" name="Picture 6" descr="Diagram&#10;&#10;Description automatically generated">
            <a:extLst>
              <a:ext uri="{FF2B5EF4-FFF2-40B4-BE49-F238E27FC236}">
                <a16:creationId xmlns:a16="http://schemas.microsoft.com/office/drawing/2014/main" id="{28DE8BBD-96C3-AF18-3312-FE56511DA35C}"/>
              </a:ext>
            </a:extLst>
          </p:cNvPr>
          <p:cNvPicPr>
            <a:picLocks noChangeAspect="1"/>
          </p:cNvPicPr>
          <p:nvPr/>
        </p:nvPicPr>
        <p:blipFill>
          <a:blip r:embed="rId3"/>
          <a:stretch>
            <a:fillRect/>
          </a:stretch>
        </p:blipFill>
        <p:spPr>
          <a:xfrm>
            <a:off x="6315740" y="2614748"/>
            <a:ext cx="3019646" cy="3554829"/>
          </a:xfrm>
          <a:prstGeom prst="rect">
            <a:avLst/>
          </a:prstGeom>
        </p:spPr>
      </p:pic>
      <p:pic>
        <p:nvPicPr>
          <p:cNvPr id="9" name="Picture 8" descr="Diagram&#10;&#10;Description automatically generated">
            <a:extLst>
              <a:ext uri="{FF2B5EF4-FFF2-40B4-BE49-F238E27FC236}">
                <a16:creationId xmlns:a16="http://schemas.microsoft.com/office/drawing/2014/main" id="{AF6B8A97-D1F5-5EEC-8B9F-996C307B278B}"/>
              </a:ext>
            </a:extLst>
          </p:cNvPr>
          <p:cNvPicPr>
            <a:picLocks noChangeAspect="1"/>
          </p:cNvPicPr>
          <p:nvPr/>
        </p:nvPicPr>
        <p:blipFill>
          <a:blip r:embed="rId4"/>
          <a:stretch>
            <a:fillRect/>
          </a:stretch>
        </p:blipFill>
        <p:spPr>
          <a:xfrm>
            <a:off x="9335386" y="2943786"/>
            <a:ext cx="2662843" cy="2349795"/>
          </a:xfrm>
          <a:prstGeom prst="rect">
            <a:avLst/>
          </a:prstGeom>
        </p:spPr>
      </p:pic>
    </p:spTree>
    <p:extLst>
      <p:ext uri="{BB962C8B-B14F-4D97-AF65-F5344CB8AC3E}">
        <p14:creationId xmlns:p14="http://schemas.microsoft.com/office/powerpoint/2010/main" val="989593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BC14-CC06-D96C-DA9D-C5CC76B7448B}"/>
              </a:ext>
            </a:extLst>
          </p:cNvPr>
          <p:cNvSpPr>
            <a:spLocks noGrp="1"/>
          </p:cNvSpPr>
          <p:nvPr>
            <p:ph type="title"/>
          </p:nvPr>
        </p:nvSpPr>
        <p:spPr/>
        <p:txBody>
          <a:bodyPr/>
          <a:lstStyle/>
          <a:p>
            <a:r>
              <a:rPr lang="en-US" dirty="0"/>
              <a:t>Backup: </a:t>
            </a:r>
            <a:r>
              <a:rPr lang="en-US" dirty="0" err="1"/>
              <a:t>demosaicing</a:t>
            </a:r>
            <a:r>
              <a:rPr lang="en-US" dirty="0"/>
              <a:t> and camera design</a:t>
            </a:r>
          </a:p>
        </p:txBody>
      </p:sp>
      <p:pic>
        <p:nvPicPr>
          <p:cNvPr id="6" name="Content Placeholder 5" descr="A picture containing text, crossword puzzle&#10;&#10;Description automatically generated">
            <a:extLst>
              <a:ext uri="{FF2B5EF4-FFF2-40B4-BE49-F238E27FC236}">
                <a16:creationId xmlns:a16="http://schemas.microsoft.com/office/drawing/2014/main" id="{E776772F-24F9-4EAB-1B4B-D44727D737B6}"/>
              </a:ext>
            </a:extLst>
          </p:cNvPr>
          <p:cNvPicPr>
            <a:picLocks noGrp="1" noChangeAspect="1"/>
          </p:cNvPicPr>
          <p:nvPr>
            <p:ph idx="1"/>
          </p:nvPr>
        </p:nvPicPr>
        <p:blipFill>
          <a:blip r:embed="rId2"/>
          <a:stretch>
            <a:fillRect/>
          </a:stretch>
        </p:blipFill>
        <p:spPr>
          <a:xfrm>
            <a:off x="6514216" y="2069314"/>
            <a:ext cx="4926435" cy="4024313"/>
          </a:xfrm>
        </p:spPr>
      </p:pic>
      <p:pic>
        <p:nvPicPr>
          <p:cNvPr id="4" name="Picture 3" descr="Diagram&#10;&#10;Description automatically generated">
            <a:extLst>
              <a:ext uri="{FF2B5EF4-FFF2-40B4-BE49-F238E27FC236}">
                <a16:creationId xmlns:a16="http://schemas.microsoft.com/office/drawing/2014/main" id="{71D80B58-3237-7BDE-6AC7-6A1708781F32}"/>
              </a:ext>
            </a:extLst>
          </p:cNvPr>
          <p:cNvPicPr>
            <a:picLocks noChangeAspect="1"/>
          </p:cNvPicPr>
          <p:nvPr/>
        </p:nvPicPr>
        <p:blipFill>
          <a:blip r:embed="rId3"/>
          <a:stretch>
            <a:fillRect/>
          </a:stretch>
        </p:blipFill>
        <p:spPr>
          <a:xfrm>
            <a:off x="457791" y="3086032"/>
            <a:ext cx="5219995" cy="1854267"/>
          </a:xfrm>
          <a:prstGeom prst="rect">
            <a:avLst/>
          </a:prstGeom>
        </p:spPr>
      </p:pic>
    </p:spTree>
    <p:extLst>
      <p:ext uri="{BB962C8B-B14F-4D97-AF65-F5344CB8AC3E}">
        <p14:creationId xmlns:p14="http://schemas.microsoft.com/office/powerpoint/2010/main" val="76017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949A2-A788-2BAD-7D49-DF9818C924B1}"/>
              </a:ext>
            </a:extLst>
          </p:cNvPr>
          <p:cNvSpPr>
            <a:spLocks noGrp="1"/>
          </p:cNvSpPr>
          <p:nvPr>
            <p:ph type="title"/>
          </p:nvPr>
        </p:nvSpPr>
        <p:spPr>
          <a:xfrm>
            <a:off x="619760" y="1223121"/>
            <a:ext cx="6832600" cy="1293028"/>
          </a:xfrm>
        </p:spPr>
        <p:txBody>
          <a:bodyPr>
            <a:normAutofit/>
          </a:bodyPr>
          <a:lstStyle/>
          <a:p>
            <a:r>
              <a:rPr lang="en-US" sz="3400" dirty="0"/>
              <a:t>Stevens Academic Calendar and Academic Catalog</a:t>
            </a:r>
          </a:p>
        </p:txBody>
      </p:sp>
      <p:sp>
        <p:nvSpPr>
          <p:cNvPr id="3" name="Content Placeholder 2">
            <a:extLst>
              <a:ext uri="{FF2B5EF4-FFF2-40B4-BE49-F238E27FC236}">
                <a16:creationId xmlns:a16="http://schemas.microsoft.com/office/drawing/2014/main" id="{92CF4B5F-483F-040B-2135-BE9449678ACC}"/>
              </a:ext>
            </a:extLst>
          </p:cNvPr>
          <p:cNvSpPr>
            <a:spLocks noGrp="1"/>
          </p:cNvSpPr>
          <p:nvPr>
            <p:ph idx="1"/>
          </p:nvPr>
        </p:nvSpPr>
        <p:spPr>
          <a:xfrm>
            <a:off x="619760" y="2743199"/>
            <a:ext cx="6082376" cy="1561475"/>
          </a:xfrm>
        </p:spPr>
        <p:txBody>
          <a:bodyPr>
            <a:normAutofit/>
          </a:bodyPr>
          <a:lstStyle/>
          <a:p>
            <a:r>
              <a:rPr lang="en-US" dirty="0">
                <a:hlinkClick r:id="rId2"/>
              </a:rPr>
              <a:t>https://www.stevens.edu/directory/office-registrar/academic-calendar</a:t>
            </a:r>
            <a:endParaRPr lang="en-US" dirty="0"/>
          </a:p>
          <a:p>
            <a:r>
              <a:rPr lang="en-US" dirty="0">
                <a:hlinkClick r:id="rId3"/>
              </a:rPr>
              <a:t>https://www.stevens.edu/academics/academic-catalog</a:t>
            </a:r>
            <a:endParaRPr lang="en-US" dirty="0"/>
          </a:p>
        </p:txBody>
      </p:sp>
      <p:pic>
        <p:nvPicPr>
          <p:cNvPr id="13" name="Picture 12" descr="Graphical user interface, text, application, website&#10;&#10;Description automatically generated">
            <a:extLst>
              <a:ext uri="{FF2B5EF4-FFF2-40B4-BE49-F238E27FC236}">
                <a16:creationId xmlns:a16="http://schemas.microsoft.com/office/drawing/2014/main" id="{AA950C2A-59A4-3822-D76C-32A3FCAD40AD}"/>
              </a:ext>
            </a:extLst>
          </p:cNvPr>
          <p:cNvPicPr>
            <a:picLocks noChangeAspect="1"/>
          </p:cNvPicPr>
          <p:nvPr/>
        </p:nvPicPr>
        <p:blipFill>
          <a:blip r:embed="rId4"/>
          <a:stretch>
            <a:fillRect/>
          </a:stretch>
        </p:blipFill>
        <p:spPr>
          <a:xfrm>
            <a:off x="7804150" y="522085"/>
            <a:ext cx="4315114" cy="2110113"/>
          </a:xfrm>
          <a:prstGeom prst="rect">
            <a:avLst/>
          </a:prstGeom>
        </p:spPr>
      </p:pic>
      <p:pic>
        <p:nvPicPr>
          <p:cNvPr id="17" name="Picture 16" descr="Graphical user interface, text, application, email&#10;&#10;Description automatically generated">
            <a:extLst>
              <a:ext uri="{FF2B5EF4-FFF2-40B4-BE49-F238E27FC236}">
                <a16:creationId xmlns:a16="http://schemas.microsoft.com/office/drawing/2014/main" id="{C2F5AD5D-A8A7-8533-43DA-1DF789EA0655}"/>
              </a:ext>
            </a:extLst>
          </p:cNvPr>
          <p:cNvPicPr>
            <a:picLocks noChangeAspect="1"/>
          </p:cNvPicPr>
          <p:nvPr/>
        </p:nvPicPr>
        <p:blipFill>
          <a:blip r:embed="rId5"/>
          <a:stretch>
            <a:fillRect/>
          </a:stretch>
        </p:blipFill>
        <p:spPr>
          <a:xfrm>
            <a:off x="360146" y="4531724"/>
            <a:ext cx="8503227" cy="2097050"/>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07B188A3-EA90-441A-A616-E9C6A017725A}"/>
              </a:ext>
            </a:extLst>
          </p:cNvPr>
          <p:cNvPicPr>
            <a:picLocks noChangeAspect="1"/>
          </p:cNvPicPr>
          <p:nvPr/>
        </p:nvPicPr>
        <p:blipFill>
          <a:blip r:embed="rId6"/>
          <a:stretch>
            <a:fillRect/>
          </a:stretch>
        </p:blipFill>
        <p:spPr>
          <a:xfrm>
            <a:off x="7804149" y="2859247"/>
            <a:ext cx="4205713" cy="2721603"/>
          </a:xfrm>
          <a:prstGeom prst="rect">
            <a:avLst/>
          </a:prstGeom>
        </p:spPr>
      </p:pic>
    </p:spTree>
    <p:extLst>
      <p:ext uri="{BB962C8B-B14F-4D97-AF65-F5344CB8AC3E}">
        <p14:creationId xmlns:p14="http://schemas.microsoft.com/office/powerpoint/2010/main" val="637705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F4B5F-483F-040B-2135-BE9449678ACC}"/>
              </a:ext>
            </a:extLst>
          </p:cNvPr>
          <p:cNvSpPr>
            <a:spLocks noGrp="1"/>
          </p:cNvSpPr>
          <p:nvPr>
            <p:ph idx="1"/>
          </p:nvPr>
        </p:nvSpPr>
        <p:spPr>
          <a:xfrm>
            <a:off x="685800" y="2194560"/>
            <a:ext cx="6830940" cy="2231967"/>
          </a:xfrm>
        </p:spPr>
        <p:txBody>
          <a:bodyPr>
            <a:normAutofit fontScale="62500" lnSpcReduction="20000"/>
          </a:bodyPr>
          <a:lstStyle/>
          <a:p>
            <a:r>
              <a:rPr lang="en-US" dirty="0"/>
              <a:t>STEM and STEAM</a:t>
            </a:r>
          </a:p>
          <a:p>
            <a:pPr lvl="1"/>
            <a:r>
              <a:rPr lang="en-US" dirty="0">
                <a:hlinkClick r:id="rId2"/>
              </a:rPr>
              <a:t>https://en.wikipedia.org/wiki/Science</a:t>
            </a:r>
            <a:endParaRPr lang="en-US" dirty="0"/>
          </a:p>
          <a:p>
            <a:pPr lvl="1"/>
            <a:r>
              <a:rPr lang="en-US" dirty="0">
                <a:hlinkClick r:id="rId3"/>
              </a:rPr>
              <a:t>https://en.wikipedia.org/wiki/Technology</a:t>
            </a:r>
            <a:endParaRPr lang="en-US" dirty="0"/>
          </a:p>
          <a:p>
            <a:pPr lvl="1"/>
            <a:r>
              <a:rPr lang="en-US" dirty="0">
                <a:hlinkClick r:id="rId4"/>
              </a:rPr>
              <a:t>https://en.wikipedia.org/wiki/Engineering</a:t>
            </a:r>
            <a:endParaRPr lang="en-US" dirty="0"/>
          </a:p>
          <a:p>
            <a:pPr lvl="1"/>
            <a:r>
              <a:rPr lang="en-US" dirty="0">
                <a:hlinkClick r:id="rId5"/>
              </a:rPr>
              <a:t>https://en.wikipedia.org/wiki/The_arts</a:t>
            </a:r>
            <a:endParaRPr lang="en-US" dirty="0"/>
          </a:p>
          <a:p>
            <a:pPr lvl="1"/>
            <a:r>
              <a:rPr lang="en-US" dirty="0">
                <a:hlinkClick r:id="rId6"/>
              </a:rPr>
              <a:t>https://en.wikipedia.org/wiki/Mathematics</a:t>
            </a:r>
            <a:endParaRPr lang="en-US" dirty="0"/>
          </a:p>
          <a:p>
            <a:pPr lvl="1"/>
            <a:endParaRPr lang="en-US" dirty="0"/>
          </a:p>
          <a:p>
            <a:r>
              <a:rPr lang="en-US" dirty="0"/>
              <a:t>Engine and Engineer</a:t>
            </a:r>
          </a:p>
          <a:p>
            <a:pPr lvl="1"/>
            <a:r>
              <a:rPr lang="en-US" dirty="0">
                <a:hlinkClick r:id="rId7"/>
              </a:rPr>
              <a:t>https://en.wikipedia.org/wiki/Engine</a:t>
            </a:r>
            <a:endParaRPr lang="en-US" dirty="0"/>
          </a:p>
          <a:p>
            <a:pPr lvl="1"/>
            <a:r>
              <a:rPr lang="en-US" dirty="0">
                <a:hlinkClick r:id="rId8"/>
              </a:rPr>
              <a:t>https://en.wikipedia.org/wiki/Engineer</a:t>
            </a:r>
            <a:endParaRPr lang="en-US" dirty="0"/>
          </a:p>
          <a:p>
            <a:pPr lvl="1"/>
            <a:endParaRPr lang="en-US" dirty="0"/>
          </a:p>
        </p:txBody>
      </p:sp>
      <p:pic>
        <p:nvPicPr>
          <p:cNvPr id="4" name="Picture 3" descr="Graphical user interface, text, application, website&#10;&#10;Description automatically generated">
            <a:extLst>
              <a:ext uri="{FF2B5EF4-FFF2-40B4-BE49-F238E27FC236}">
                <a16:creationId xmlns:a16="http://schemas.microsoft.com/office/drawing/2014/main" id="{657480A0-258F-D4B2-0C90-610C9288BADB}"/>
              </a:ext>
            </a:extLst>
          </p:cNvPr>
          <p:cNvPicPr>
            <a:picLocks noChangeAspect="1"/>
          </p:cNvPicPr>
          <p:nvPr/>
        </p:nvPicPr>
        <p:blipFill>
          <a:blip r:embed="rId9"/>
          <a:stretch>
            <a:fillRect/>
          </a:stretch>
        </p:blipFill>
        <p:spPr>
          <a:xfrm>
            <a:off x="8282131" y="762659"/>
            <a:ext cx="3671909" cy="1795583"/>
          </a:xfrm>
          <a:prstGeom prst="rect">
            <a:avLst/>
          </a:prstGeom>
          <a:ln>
            <a:solidFill>
              <a:schemeClr val="accent1"/>
            </a:solidFill>
          </a:ln>
        </p:spPr>
      </p:pic>
      <p:pic>
        <p:nvPicPr>
          <p:cNvPr id="5" name="Picture 4" descr="Graphical user interface, text, application, email&#10;&#10;Description automatically generated">
            <a:extLst>
              <a:ext uri="{FF2B5EF4-FFF2-40B4-BE49-F238E27FC236}">
                <a16:creationId xmlns:a16="http://schemas.microsoft.com/office/drawing/2014/main" id="{922A22D0-3A57-B1A9-E5D0-955FEC7DE39C}"/>
              </a:ext>
            </a:extLst>
          </p:cNvPr>
          <p:cNvPicPr>
            <a:picLocks noChangeAspect="1"/>
          </p:cNvPicPr>
          <p:nvPr/>
        </p:nvPicPr>
        <p:blipFill>
          <a:blip r:embed="rId10"/>
          <a:stretch>
            <a:fillRect/>
          </a:stretch>
        </p:blipFill>
        <p:spPr>
          <a:xfrm>
            <a:off x="104942" y="4530469"/>
            <a:ext cx="9050295" cy="2231967"/>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3410A6FE-B67C-44B2-E6D5-85A33CA4AE7A}"/>
              </a:ext>
            </a:extLst>
          </p:cNvPr>
          <p:cNvPicPr>
            <a:picLocks noChangeAspect="1"/>
          </p:cNvPicPr>
          <p:nvPr/>
        </p:nvPicPr>
        <p:blipFill>
          <a:blip r:embed="rId11"/>
          <a:stretch>
            <a:fillRect/>
          </a:stretch>
        </p:blipFill>
        <p:spPr>
          <a:xfrm>
            <a:off x="4941425" y="2042243"/>
            <a:ext cx="2970145" cy="1922042"/>
          </a:xfrm>
          <a:prstGeom prst="rect">
            <a:avLst/>
          </a:prstGeom>
          <a:ln>
            <a:solidFill>
              <a:schemeClr val="accent1"/>
            </a:solidFill>
          </a:ln>
        </p:spPr>
      </p:pic>
      <p:sp>
        <p:nvSpPr>
          <p:cNvPr id="2" name="Title 1">
            <a:extLst>
              <a:ext uri="{FF2B5EF4-FFF2-40B4-BE49-F238E27FC236}">
                <a16:creationId xmlns:a16="http://schemas.microsoft.com/office/drawing/2014/main" id="{32D949A2-A788-2BAD-7D49-DF9818C924B1}"/>
              </a:ext>
            </a:extLst>
          </p:cNvPr>
          <p:cNvSpPr>
            <a:spLocks noGrp="1"/>
          </p:cNvSpPr>
          <p:nvPr>
            <p:ph type="title"/>
          </p:nvPr>
        </p:nvSpPr>
        <p:spPr>
          <a:xfrm>
            <a:off x="360145" y="398977"/>
            <a:ext cx="7235609" cy="1691641"/>
          </a:xfrm>
        </p:spPr>
        <p:txBody>
          <a:bodyPr>
            <a:normAutofit/>
          </a:bodyPr>
          <a:lstStyle/>
          <a:p>
            <a:r>
              <a:rPr lang="en-US" dirty="0"/>
              <a:t>STEM / STEAM</a:t>
            </a:r>
            <a:br>
              <a:rPr lang="en-US" dirty="0"/>
            </a:br>
            <a:r>
              <a:rPr lang="en-US" dirty="0"/>
              <a:t>Engine / Engineer</a:t>
            </a:r>
          </a:p>
        </p:txBody>
      </p:sp>
      <p:pic>
        <p:nvPicPr>
          <p:cNvPr id="8" name="Picture 7" descr="Graphical user interface, text, application, email&#10;&#10;Description automatically generated">
            <a:extLst>
              <a:ext uri="{FF2B5EF4-FFF2-40B4-BE49-F238E27FC236}">
                <a16:creationId xmlns:a16="http://schemas.microsoft.com/office/drawing/2014/main" id="{9AB0365D-8712-222D-1E09-81AEB62B5606}"/>
              </a:ext>
            </a:extLst>
          </p:cNvPr>
          <p:cNvPicPr>
            <a:picLocks noChangeAspect="1"/>
          </p:cNvPicPr>
          <p:nvPr/>
        </p:nvPicPr>
        <p:blipFill>
          <a:blip r:embed="rId12"/>
          <a:stretch>
            <a:fillRect/>
          </a:stretch>
        </p:blipFill>
        <p:spPr>
          <a:xfrm>
            <a:off x="5677796" y="1773669"/>
            <a:ext cx="6173583" cy="1179893"/>
          </a:xfrm>
          <a:prstGeom prst="rect">
            <a:avLst/>
          </a:prstGeom>
          <a:ln>
            <a:solidFill>
              <a:schemeClr val="accent1"/>
            </a:solidFill>
          </a:ln>
        </p:spPr>
      </p:pic>
      <p:pic>
        <p:nvPicPr>
          <p:cNvPr id="10" name="Picture 9" descr="Text, application, email&#10;&#10;Description automatically generated">
            <a:extLst>
              <a:ext uri="{FF2B5EF4-FFF2-40B4-BE49-F238E27FC236}">
                <a16:creationId xmlns:a16="http://schemas.microsoft.com/office/drawing/2014/main" id="{0F186ED9-4B26-EDC0-428D-E6DFAEFBD6E2}"/>
              </a:ext>
            </a:extLst>
          </p:cNvPr>
          <p:cNvPicPr>
            <a:picLocks noChangeAspect="1"/>
          </p:cNvPicPr>
          <p:nvPr/>
        </p:nvPicPr>
        <p:blipFill>
          <a:blip r:embed="rId13"/>
          <a:stretch>
            <a:fillRect/>
          </a:stretch>
        </p:blipFill>
        <p:spPr>
          <a:xfrm>
            <a:off x="4630090" y="4232859"/>
            <a:ext cx="4659967" cy="1472402"/>
          </a:xfrm>
          <a:prstGeom prst="rect">
            <a:avLst/>
          </a:prstGeom>
          <a:ln>
            <a:solidFill>
              <a:schemeClr val="accent1"/>
            </a:solidFill>
          </a:ln>
        </p:spPr>
      </p:pic>
      <p:pic>
        <p:nvPicPr>
          <p:cNvPr id="16" name="Picture 15" descr="Graphical user interface, text, application, email&#10;&#10;Description automatically generated">
            <a:extLst>
              <a:ext uri="{FF2B5EF4-FFF2-40B4-BE49-F238E27FC236}">
                <a16:creationId xmlns:a16="http://schemas.microsoft.com/office/drawing/2014/main" id="{63B678BC-E43D-DAF4-CDF3-C5F8DC6A7A70}"/>
              </a:ext>
            </a:extLst>
          </p:cNvPr>
          <p:cNvPicPr>
            <a:picLocks noChangeAspect="1"/>
          </p:cNvPicPr>
          <p:nvPr/>
        </p:nvPicPr>
        <p:blipFill>
          <a:blip r:embed="rId14"/>
          <a:stretch>
            <a:fillRect/>
          </a:stretch>
        </p:blipFill>
        <p:spPr>
          <a:xfrm>
            <a:off x="6183173" y="2506136"/>
            <a:ext cx="5984022" cy="2455495"/>
          </a:xfrm>
          <a:prstGeom prst="rect">
            <a:avLst/>
          </a:prstGeom>
          <a:ln>
            <a:solidFill>
              <a:schemeClr val="accent1"/>
            </a:solidFill>
          </a:ln>
        </p:spPr>
      </p:pic>
    </p:spTree>
    <p:extLst>
      <p:ext uri="{BB962C8B-B14F-4D97-AF65-F5344CB8AC3E}">
        <p14:creationId xmlns:p14="http://schemas.microsoft.com/office/powerpoint/2010/main" val="112467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3076-E383-4A51-55BE-32A223F75D45}"/>
              </a:ext>
            </a:extLst>
          </p:cNvPr>
          <p:cNvSpPr>
            <a:spLocks noGrp="1"/>
          </p:cNvSpPr>
          <p:nvPr>
            <p:ph type="title"/>
          </p:nvPr>
        </p:nvSpPr>
        <p:spPr>
          <a:xfrm>
            <a:off x="2895600" y="385231"/>
            <a:ext cx="8610600" cy="1293028"/>
          </a:xfrm>
        </p:spPr>
        <p:txBody>
          <a:bodyPr/>
          <a:lstStyle/>
          <a:p>
            <a:r>
              <a:rPr lang="en-US" dirty="0"/>
              <a:t>Stevens Institute of Technology</a:t>
            </a:r>
          </a:p>
        </p:txBody>
      </p:sp>
      <p:sp>
        <p:nvSpPr>
          <p:cNvPr id="3" name="Content Placeholder 2">
            <a:extLst>
              <a:ext uri="{FF2B5EF4-FFF2-40B4-BE49-F238E27FC236}">
                <a16:creationId xmlns:a16="http://schemas.microsoft.com/office/drawing/2014/main" id="{5A71F6FA-9463-50C0-E96B-CE916D07EFFF}"/>
              </a:ext>
            </a:extLst>
          </p:cNvPr>
          <p:cNvSpPr>
            <a:spLocks noGrp="1"/>
          </p:cNvSpPr>
          <p:nvPr>
            <p:ph idx="1"/>
          </p:nvPr>
        </p:nvSpPr>
        <p:spPr>
          <a:xfrm>
            <a:off x="685800" y="1895707"/>
            <a:ext cx="10820400" cy="4758311"/>
          </a:xfrm>
        </p:spPr>
        <p:txBody>
          <a:bodyPr>
            <a:normAutofit fontScale="85000" lnSpcReduction="20000"/>
          </a:bodyPr>
          <a:lstStyle/>
          <a:p>
            <a:r>
              <a:rPr lang="en-US" dirty="0"/>
              <a:t>1870: Stevens Institute of Technology opened.</a:t>
            </a:r>
          </a:p>
          <a:p>
            <a:pPr lvl="1"/>
            <a:r>
              <a:rPr lang="en-US" dirty="0">
                <a:hlinkClick r:id="rId2"/>
              </a:rPr>
              <a:t>https://en.wikipedia.org/wiki/Stevens_Institute_of_Technology</a:t>
            </a:r>
            <a:endParaRPr lang="en-US" dirty="0"/>
          </a:p>
          <a:p>
            <a:r>
              <a:rPr lang="en-US" dirty="0"/>
              <a:t>1884: The Department of Applied Electricity was established at Stevens.</a:t>
            </a:r>
          </a:p>
          <a:p>
            <a:r>
              <a:rPr lang="en-US" dirty="0"/>
              <a:t>1903: The name was changed to the Department of Electrical Engineering.</a:t>
            </a:r>
          </a:p>
          <a:p>
            <a:pPr lvl="1"/>
            <a:r>
              <a:rPr lang="en-US" dirty="0">
                <a:hlinkClick r:id="rId3"/>
              </a:rPr>
              <a:t>https://en.wikipedia.org/wiki/Electrical_engineering</a:t>
            </a:r>
            <a:endParaRPr lang="en-US" dirty="0"/>
          </a:p>
          <a:p>
            <a:r>
              <a:rPr lang="en-US" dirty="0"/>
              <a:t>1978: Computer Science (Electrical Engineering) became a concentration within the Engineering Program, in contrast to Computer Science (Mathematics) within the Science Program.</a:t>
            </a:r>
          </a:p>
          <a:p>
            <a:pPr lvl="1"/>
            <a:r>
              <a:rPr lang="en-US" dirty="0">
                <a:hlinkClick r:id="rId4"/>
              </a:rPr>
              <a:t>https://en.wikipedia.org/wiki/Computer_science</a:t>
            </a:r>
            <a:endParaRPr lang="en-US" dirty="0"/>
          </a:p>
          <a:p>
            <a:pPr lvl="1"/>
            <a:r>
              <a:rPr lang="en-US" dirty="0">
                <a:hlinkClick r:id="rId5"/>
              </a:rPr>
              <a:t>https://en.wikipedia.org/wiki/Science</a:t>
            </a:r>
            <a:endParaRPr lang="en-US" dirty="0"/>
          </a:p>
          <a:p>
            <a:r>
              <a:rPr lang="en-US" dirty="0"/>
              <a:t>1986: The Computer Engineering Program was accredited by ABET as a separate program.</a:t>
            </a:r>
          </a:p>
          <a:p>
            <a:pPr lvl="1"/>
            <a:r>
              <a:rPr lang="en-US" dirty="0">
                <a:hlinkClick r:id="rId6"/>
              </a:rPr>
              <a:t>https://en.wikipedia.org/wiki/Computer_engineering</a:t>
            </a:r>
            <a:endParaRPr lang="en-US" dirty="0"/>
          </a:p>
          <a:p>
            <a:r>
              <a:rPr lang="en-US" dirty="0"/>
              <a:t>Computer engineering blends computer science and electrical engineering to further advancements in digital electronics, networks, systems, applications, and services.</a:t>
            </a:r>
          </a:p>
          <a:p>
            <a:r>
              <a:rPr lang="en-US" dirty="0"/>
              <a:t>Integrating the latest innovations in artificial intelligence, electrical and computer engineers design and develop hardware and software to reach new levels of automation and productivity.</a:t>
            </a:r>
          </a:p>
        </p:txBody>
      </p:sp>
    </p:spTree>
    <p:extLst>
      <p:ext uri="{BB962C8B-B14F-4D97-AF65-F5344CB8AC3E}">
        <p14:creationId xmlns:p14="http://schemas.microsoft.com/office/powerpoint/2010/main" val="710411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3076-E383-4A51-55BE-32A223F75D45}"/>
              </a:ext>
            </a:extLst>
          </p:cNvPr>
          <p:cNvSpPr>
            <a:spLocks noGrp="1"/>
          </p:cNvSpPr>
          <p:nvPr>
            <p:ph type="title"/>
          </p:nvPr>
        </p:nvSpPr>
        <p:spPr>
          <a:xfrm>
            <a:off x="2850995" y="639315"/>
            <a:ext cx="8610600" cy="1293028"/>
          </a:xfrm>
        </p:spPr>
        <p:txBody>
          <a:bodyPr>
            <a:normAutofit/>
          </a:bodyPr>
          <a:lstStyle/>
          <a:p>
            <a:r>
              <a:rPr lang="en-US" dirty="0"/>
              <a:t>The Fourth industrial revolution (4.0)</a:t>
            </a:r>
          </a:p>
        </p:txBody>
      </p:sp>
      <p:sp>
        <p:nvSpPr>
          <p:cNvPr id="3" name="Content Placeholder 2">
            <a:extLst>
              <a:ext uri="{FF2B5EF4-FFF2-40B4-BE49-F238E27FC236}">
                <a16:creationId xmlns:a16="http://schemas.microsoft.com/office/drawing/2014/main" id="{5A71F6FA-9463-50C0-E96B-CE916D07EFFF}"/>
              </a:ext>
            </a:extLst>
          </p:cNvPr>
          <p:cNvSpPr>
            <a:spLocks noGrp="1"/>
          </p:cNvSpPr>
          <p:nvPr>
            <p:ph idx="1"/>
          </p:nvPr>
        </p:nvSpPr>
        <p:spPr>
          <a:xfrm>
            <a:off x="156118" y="2057401"/>
            <a:ext cx="6348967" cy="4585381"/>
          </a:xfrm>
        </p:spPr>
        <p:txBody>
          <a:bodyPr>
            <a:normAutofit/>
          </a:bodyPr>
          <a:lstStyle/>
          <a:p>
            <a:r>
              <a:rPr lang="en-US" sz="1600" dirty="0"/>
              <a:t>The First (1760 and 1820) – from human power to steam and waterpower</a:t>
            </a:r>
          </a:p>
          <a:p>
            <a:r>
              <a:rPr lang="en-US" sz="1600" dirty="0"/>
              <a:t>The Second (Technological, from 1871 and 1914) – railroad and telegraph networks</a:t>
            </a:r>
          </a:p>
          <a:p>
            <a:r>
              <a:rPr lang="en-US" sz="1600" dirty="0"/>
              <a:t>The Third (Digital, after WWII to 2000) – extensive use of computer and communication technologies</a:t>
            </a:r>
          </a:p>
          <a:p>
            <a:r>
              <a:rPr lang="en-US" sz="1600" dirty="0"/>
              <a:t>The Fourth Industrial Revolution (Industry 4.0) is:</a:t>
            </a:r>
          </a:p>
          <a:p>
            <a:pPr lvl="1"/>
            <a:r>
              <a:rPr lang="en-US" sz="1600" dirty="0"/>
              <a:t>the ongoing automation of traditional manufacturing and industrial practices, integrating large-scale machine-to-machine communication </a:t>
            </a:r>
          </a:p>
          <a:p>
            <a:pPr lvl="1"/>
            <a:r>
              <a:rPr lang="en-US" sz="1600" dirty="0"/>
              <a:t>Integration with the internet of things (as well as cyber-physical system and digital twin) for increased automation </a:t>
            </a:r>
          </a:p>
          <a:p>
            <a:pPr lvl="1"/>
            <a:r>
              <a:rPr lang="en-US" sz="1600" dirty="0"/>
              <a:t>improved communication and self-monitoring</a:t>
            </a:r>
          </a:p>
          <a:p>
            <a:pPr lvl="1"/>
            <a:r>
              <a:rPr lang="en-US" sz="1600" dirty="0"/>
              <a:t>production of smart machines that can analyze and diagnose issues without the need for human intervention.</a:t>
            </a:r>
          </a:p>
        </p:txBody>
      </p:sp>
      <p:pic>
        <p:nvPicPr>
          <p:cNvPr id="5" name="Picture 4" descr="A picture containing text, several&#10;&#10;Description automatically generated">
            <a:extLst>
              <a:ext uri="{FF2B5EF4-FFF2-40B4-BE49-F238E27FC236}">
                <a16:creationId xmlns:a16="http://schemas.microsoft.com/office/drawing/2014/main" id="{E573CBBA-38CD-EB11-4297-2885D821D62C}"/>
              </a:ext>
            </a:extLst>
          </p:cNvPr>
          <p:cNvPicPr>
            <a:picLocks noChangeAspect="1"/>
          </p:cNvPicPr>
          <p:nvPr/>
        </p:nvPicPr>
        <p:blipFill rotWithShape="1">
          <a:blip r:embed="rId2"/>
          <a:srcRect l="4895" r="2" b="2"/>
          <a:stretch/>
        </p:blipFill>
        <p:spPr>
          <a:xfrm>
            <a:off x="6670965" y="2280791"/>
            <a:ext cx="5219700" cy="3937894"/>
          </a:xfrm>
          <a:prstGeom prst="rect">
            <a:avLst/>
          </a:prstGeom>
        </p:spPr>
      </p:pic>
    </p:spTree>
    <p:extLst>
      <p:ext uri="{BB962C8B-B14F-4D97-AF65-F5344CB8AC3E}">
        <p14:creationId xmlns:p14="http://schemas.microsoft.com/office/powerpoint/2010/main" val="484105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67F2D-709B-4122-29A7-2ED140F28BBC}"/>
              </a:ext>
            </a:extLst>
          </p:cNvPr>
          <p:cNvSpPr>
            <a:spLocks noGrp="1"/>
          </p:cNvSpPr>
          <p:nvPr>
            <p:ph type="title"/>
          </p:nvPr>
        </p:nvSpPr>
        <p:spPr>
          <a:xfrm>
            <a:off x="677333" y="622575"/>
            <a:ext cx="11010254" cy="1293028"/>
          </a:xfrm>
        </p:spPr>
        <p:txBody>
          <a:bodyPr>
            <a:normAutofit/>
          </a:bodyPr>
          <a:lstStyle/>
          <a:p>
            <a:r>
              <a:rPr lang="en-US" dirty="0"/>
              <a:t>What is Electrical Engineering?</a:t>
            </a:r>
          </a:p>
        </p:txBody>
      </p:sp>
      <p:sp>
        <p:nvSpPr>
          <p:cNvPr id="3" name="Content Placeholder 2">
            <a:extLst>
              <a:ext uri="{FF2B5EF4-FFF2-40B4-BE49-F238E27FC236}">
                <a16:creationId xmlns:a16="http://schemas.microsoft.com/office/drawing/2014/main" id="{A77D3EB2-FCFC-C48C-C1F3-A27C8FFD6F2A}"/>
              </a:ext>
            </a:extLst>
          </p:cNvPr>
          <p:cNvSpPr>
            <a:spLocks noGrp="1"/>
          </p:cNvSpPr>
          <p:nvPr>
            <p:ph idx="1"/>
          </p:nvPr>
        </p:nvSpPr>
        <p:spPr>
          <a:xfrm>
            <a:off x="677333" y="2194560"/>
            <a:ext cx="5121301" cy="4308495"/>
          </a:xfrm>
        </p:spPr>
        <p:txBody>
          <a:bodyPr>
            <a:normAutofit fontScale="77500" lnSpcReduction="20000"/>
          </a:bodyPr>
          <a:lstStyle/>
          <a:p>
            <a:r>
              <a:rPr lang="en-US" dirty="0">
                <a:hlinkClick r:id="rId2"/>
              </a:rPr>
              <a:t>https://en.wikipedia.org/wiki/Electrical_engineering</a:t>
            </a:r>
            <a:endParaRPr lang="en-US" dirty="0"/>
          </a:p>
          <a:p>
            <a:r>
              <a:rPr lang="en-US" dirty="0"/>
              <a:t>Electrical engineering is divided into a wide range of different fields, including </a:t>
            </a:r>
            <a:r>
              <a:rPr lang="en-US" dirty="0">
                <a:hlinkClick r:id="rId3" tooltip="Computer engineering"/>
              </a:rPr>
              <a:t>computer engineering</a:t>
            </a:r>
            <a:r>
              <a:rPr lang="en-US" dirty="0"/>
              <a:t>, </a:t>
            </a:r>
            <a:r>
              <a:rPr lang="en-US" dirty="0">
                <a:hlinkClick r:id="rId4" tooltip="Systems engineering"/>
              </a:rPr>
              <a:t>systems engineering</a:t>
            </a:r>
            <a:r>
              <a:rPr lang="en-US" dirty="0"/>
              <a:t>, </a:t>
            </a:r>
            <a:r>
              <a:rPr lang="en-US" dirty="0">
                <a:hlinkClick r:id="rId5" tooltip="Power engineering"/>
              </a:rPr>
              <a:t>power engineering</a:t>
            </a:r>
            <a:r>
              <a:rPr lang="en-US" dirty="0"/>
              <a:t>, </a:t>
            </a:r>
            <a:r>
              <a:rPr lang="en-US" dirty="0">
                <a:hlinkClick r:id="rId6" tooltip="Telecommunications"/>
              </a:rPr>
              <a:t>telecommunications</a:t>
            </a:r>
            <a:r>
              <a:rPr lang="en-US" dirty="0"/>
              <a:t>, </a:t>
            </a:r>
            <a:r>
              <a:rPr lang="en-US" dirty="0">
                <a:hlinkClick r:id="rId7" tooltip="Radio-frequency engineering"/>
              </a:rPr>
              <a:t>radio-frequency engineering</a:t>
            </a:r>
            <a:r>
              <a:rPr lang="en-US" dirty="0"/>
              <a:t>, </a:t>
            </a:r>
            <a:r>
              <a:rPr lang="en-US" dirty="0">
                <a:hlinkClick r:id="rId8" tooltip="Signal processing"/>
              </a:rPr>
              <a:t>signal processing</a:t>
            </a:r>
            <a:r>
              <a:rPr lang="en-US" dirty="0"/>
              <a:t>, </a:t>
            </a:r>
            <a:r>
              <a:rPr lang="en-US" dirty="0">
                <a:hlinkClick r:id="rId9" tooltip="Instrumentation"/>
              </a:rPr>
              <a:t>instrumentation</a:t>
            </a:r>
            <a:r>
              <a:rPr lang="en-US" dirty="0"/>
              <a:t>, </a:t>
            </a:r>
            <a:r>
              <a:rPr lang="en-US" dirty="0">
                <a:hlinkClick r:id="rId10" tooltip="Photovoltaic cell"/>
              </a:rPr>
              <a:t>photovoltaic cells</a:t>
            </a:r>
            <a:r>
              <a:rPr lang="en-US" dirty="0"/>
              <a:t>, </a:t>
            </a:r>
            <a:r>
              <a:rPr lang="en-US" dirty="0">
                <a:hlinkClick r:id="rId11" tooltip="Electronics"/>
              </a:rPr>
              <a:t>electronics</a:t>
            </a:r>
            <a:r>
              <a:rPr lang="en-US" dirty="0"/>
              <a:t>, and </a:t>
            </a:r>
            <a:r>
              <a:rPr lang="en-US" dirty="0">
                <a:hlinkClick r:id="rId12" tooltip="Optics"/>
              </a:rPr>
              <a:t>optics</a:t>
            </a:r>
            <a:r>
              <a:rPr lang="en-US" dirty="0"/>
              <a:t> and </a:t>
            </a:r>
            <a:r>
              <a:rPr lang="en-US" dirty="0">
                <a:hlinkClick r:id="rId13" tooltip="Photonics"/>
              </a:rPr>
              <a:t>photonics</a:t>
            </a:r>
            <a:r>
              <a:rPr lang="en-US" dirty="0"/>
              <a:t>. </a:t>
            </a:r>
          </a:p>
          <a:p>
            <a:r>
              <a:rPr lang="en-US" dirty="0"/>
              <a:t>Many of these disciplines overlap with other engineering branches, spanning a huge number of specializations including hardware engineering, </a:t>
            </a:r>
            <a:r>
              <a:rPr lang="en-US" dirty="0">
                <a:hlinkClick r:id="rId14" tooltip="Power electronics"/>
              </a:rPr>
              <a:t>power electronics</a:t>
            </a:r>
            <a:r>
              <a:rPr lang="en-US" dirty="0"/>
              <a:t>, electromagnetics and waves, </a:t>
            </a:r>
            <a:r>
              <a:rPr lang="en-US" dirty="0">
                <a:hlinkClick r:id="rId15" tooltip="Microwave engineering"/>
              </a:rPr>
              <a:t>microwave engineering</a:t>
            </a:r>
            <a:r>
              <a:rPr lang="en-US" dirty="0"/>
              <a:t>, </a:t>
            </a:r>
            <a:r>
              <a:rPr lang="en-US" dirty="0">
                <a:hlinkClick r:id="rId16" tooltip="Nanotechnology"/>
              </a:rPr>
              <a:t>nanotechnology</a:t>
            </a:r>
            <a:r>
              <a:rPr lang="en-US" dirty="0"/>
              <a:t>, </a:t>
            </a:r>
            <a:r>
              <a:rPr lang="en-US" dirty="0">
                <a:hlinkClick r:id="rId17" tooltip="Electrochemistry"/>
              </a:rPr>
              <a:t>electrochemistry</a:t>
            </a:r>
            <a:r>
              <a:rPr lang="en-US" dirty="0"/>
              <a:t>, renewable energies, mechatronics/control, and electrical materials science.</a:t>
            </a:r>
          </a:p>
        </p:txBody>
      </p:sp>
      <p:pic>
        <p:nvPicPr>
          <p:cNvPr id="5" name="Picture 4" descr="A screenshot of a computer&#10;&#10;Description automatically generated with low confidence">
            <a:extLst>
              <a:ext uri="{FF2B5EF4-FFF2-40B4-BE49-F238E27FC236}">
                <a16:creationId xmlns:a16="http://schemas.microsoft.com/office/drawing/2014/main" id="{3B76888F-77C6-2B0A-F162-EB11F51D49AA}"/>
              </a:ext>
            </a:extLst>
          </p:cNvPr>
          <p:cNvPicPr>
            <a:picLocks noChangeAspect="1"/>
          </p:cNvPicPr>
          <p:nvPr/>
        </p:nvPicPr>
        <p:blipFill>
          <a:blip r:embed="rId18"/>
          <a:stretch>
            <a:fillRect/>
          </a:stretch>
        </p:blipFill>
        <p:spPr>
          <a:xfrm>
            <a:off x="5995639" y="1915603"/>
            <a:ext cx="5953188" cy="4777432"/>
          </a:xfrm>
          <a:prstGeom prst="rect">
            <a:avLst/>
          </a:prstGeom>
        </p:spPr>
      </p:pic>
    </p:spTree>
    <p:extLst>
      <p:ext uri="{BB962C8B-B14F-4D97-AF65-F5344CB8AC3E}">
        <p14:creationId xmlns:p14="http://schemas.microsoft.com/office/powerpoint/2010/main" val="1566577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FE28-CE8D-BEC8-09CB-4D2FEE22DA3E}"/>
              </a:ext>
            </a:extLst>
          </p:cNvPr>
          <p:cNvSpPr>
            <a:spLocks noGrp="1"/>
          </p:cNvSpPr>
          <p:nvPr>
            <p:ph type="title"/>
          </p:nvPr>
        </p:nvSpPr>
        <p:spPr>
          <a:xfrm>
            <a:off x="2895600" y="764373"/>
            <a:ext cx="8610600" cy="1293028"/>
          </a:xfrm>
        </p:spPr>
        <p:txBody>
          <a:bodyPr>
            <a:normAutofit/>
          </a:bodyPr>
          <a:lstStyle/>
          <a:p>
            <a:r>
              <a:rPr lang="en-US"/>
              <a:t>What is Computer science</a:t>
            </a:r>
            <a:endParaRPr lang="en-US" dirty="0"/>
          </a:p>
        </p:txBody>
      </p:sp>
      <p:sp>
        <p:nvSpPr>
          <p:cNvPr id="3" name="Content Placeholder 2">
            <a:extLst>
              <a:ext uri="{FF2B5EF4-FFF2-40B4-BE49-F238E27FC236}">
                <a16:creationId xmlns:a16="http://schemas.microsoft.com/office/drawing/2014/main" id="{974F79BA-A798-BCD9-4A8D-44A2AE16D716}"/>
              </a:ext>
            </a:extLst>
          </p:cNvPr>
          <p:cNvSpPr>
            <a:spLocks noGrp="1"/>
          </p:cNvSpPr>
          <p:nvPr>
            <p:ph idx="1"/>
          </p:nvPr>
        </p:nvSpPr>
        <p:spPr>
          <a:xfrm>
            <a:off x="677333" y="2194560"/>
            <a:ext cx="5816600" cy="4283732"/>
          </a:xfrm>
        </p:spPr>
        <p:txBody>
          <a:bodyPr>
            <a:normAutofit lnSpcReduction="10000"/>
          </a:bodyPr>
          <a:lstStyle/>
          <a:p>
            <a:r>
              <a:rPr lang="en-US" dirty="0">
                <a:hlinkClick r:id="rId2"/>
              </a:rPr>
              <a:t>https://en.wikipedia.org/wiki/Computer_science</a:t>
            </a:r>
            <a:endParaRPr lang="en-US" dirty="0"/>
          </a:p>
          <a:p>
            <a:r>
              <a:rPr lang="en-US" b="1" dirty="0"/>
              <a:t>Computer science</a:t>
            </a:r>
            <a:r>
              <a:rPr lang="en-US" dirty="0"/>
              <a:t> is the study of </a:t>
            </a:r>
            <a:r>
              <a:rPr lang="en-US" dirty="0">
                <a:hlinkClick r:id="rId3" tooltip="Computation"/>
              </a:rPr>
              <a:t>computation</a:t>
            </a:r>
            <a:r>
              <a:rPr lang="en-US" dirty="0"/>
              <a:t>, </a:t>
            </a:r>
            <a:r>
              <a:rPr lang="en-US" dirty="0">
                <a:hlinkClick r:id="rId4" tooltip="Information"/>
              </a:rPr>
              <a:t>information</a:t>
            </a:r>
            <a:r>
              <a:rPr lang="en-US" dirty="0"/>
              <a:t>, and </a:t>
            </a:r>
            <a:r>
              <a:rPr lang="en-US" dirty="0">
                <a:hlinkClick r:id="rId5" tooltip="Automation"/>
              </a:rPr>
              <a:t>automation</a:t>
            </a:r>
            <a:r>
              <a:rPr lang="en-US" dirty="0"/>
              <a:t>.</a:t>
            </a:r>
            <a:r>
              <a:rPr lang="en-US" baseline="30000" dirty="0">
                <a:hlinkClick r:id="rId6"/>
              </a:rPr>
              <a:t>[1]</a:t>
            </a:r>
            <a:r>
              <a:rPr lang="en-US" baseline="30000" dirty="0">
                <a:hlinkClick r:id="rId7"/>
              </a:rPr>
              <a:t>[2]</a:t>
            </a:r>
            <a:r>
              <a:rPr lang="en-US" baseline="30000" dirty="0">
                <a:hlinkClick r:id="rId8"/>
              </a:rPr>
              <a:t>[3]</a:t>
            </a:r>
            <a:r>
              <a:rPr lang="en-US" dirty="0"/>
              <a:t> Computer science spans theoretical disciplines (such as </a:t>
            </a:r>
            <a:r>
              <a:rPr lang="en-US" dirty="0">
                <a:hlinkClick r:id="rId9" tooltip="Algorithm"/>
              </a:rPr>
              <a:t>algorithms</a:t>
            </a:r>
            <a:r>
              <a:rPr lang="en-US" dirty="0"/>
              <a:t>, </a:t>
            </a:r>
            <a:r>
              <a:rPr lang="en-US" dirty="0">
                <a:hlinkClick r:id="rId10" tooltip="Theory of computation"/>
              </a:rPr>
              <a:t>theory of computation</a:t>
            </a:r>
            <a:r>
              <a:rPr lang="en-US" dirty="0"/>
              <a:t>, and </a:t>
            </a:r>
            <a:r>
              <a:rPr lang="en-US" dirty="0">
                <a:hlinkClick r:id="rId11" tooltip="Information theory"/>
              </a:rPr>
              <a:t>information theory</a:t>
            </a:r>
            <a:r>
              <a:rPr lang="en-US" dirty="0"/>
              <a:t>) to </a:t>
            </a:r>
            <a:r>
              <a:rPr lang="en-US" dirty="0">
                <a:hlinkClick r:id="rId12" tooltip="Applied science"/>
              </a:rPr>
              <a:t>applied disciplines</a:t>
            </a:r>
            <a:r>
              <a:rPr lang="en-US" dirty="0"/>
              <a:t> (including the design and implementation of </a:t>
            </a:r>
            <a:r>
              <a:rPr lang="en-US" dirty="0">
                <a:hlinkClick r:id="rId13" tooltip="Computer architecture"/>
              </a:rPr>
              <a:t>hardware</a:t>
            </a:r>
            <a:r>
              <a:rPr lang="en-US" dirty="0"/>
              <a:t> and </a:t>
            </a:r>
            <a:r>
              <a:rPr lang="en-US" dirty="0">
                <a:hlinkClick r:id="rId14" tooltip="Software engineering"/>
              </a:rPr>
              <a:t>software</a:t>
            </a:r>
            <a:r>
              <a:rPr lang="en-US" dirty="0"/>
              <a:t>).</a:t>
            </a:r>
            <a:r>
              <a:rPr lang="en-US" baseline="30000" dirty="0">
                <a:hlinkClick r:id="rId15"/>
              </a:rPr>
              <a:t>[4]</a:t>
            </a:r>
            <a:r>
              <a:rPr lang="en-US" baseline="30000" dirty="0">
                <a:hlinkClick r:id="rId16"/>
              </a:rPr>
              <a:t>[5]</a:t>
            </a:r>
            <a:r>
              <a:rPr lang="en-US" baseline="30000" dirty="0">
                <a:hlinkClick r:id="rId17"/>
              </a:rPr>
              <a:t>[6]</a:t>
            </a:r>
            <a:r>
              <a:rPr lang="en-US" dirty="0"/>
              <a:t> Though more often considered an </a:t>
            </a:r>
            <a:r>
              <a:rPr lang="en-US" dirty="0">
                <a:hlinkClick r:id="rId18" tooltip="Academic discipline"/>
              </a:rPr>
              <a:t>academic discipline</a:t>
            </a:r>
            <a:r>
              <a:rPr lang="en-US" dirty="0"/>
              <a:t>, computer science is closely related to </a:t>
            </a:r>
            <a:r>
              <a:rPr lang="en-US" dirty="0">
                <a:hlinkClick r:id="rId19" tooltip="Computer programming"/>
              </a:rPr>
              <a:t>computer programming</a:t>
            </a:r>
            <a:r>
              <a:rPr lang="en-US" dirty="0"/>
              <a:t>.</a:t>
            </a:r>
            <a:r>
              <a:rPr lang="en-US" baseline="30000" dirty="0">
                <a:hlinkClick r:id="rId20"/>
              </a:rPr>
              <a:t>[7]</a:t>
            </a:r>
            <a:r>
              <a:rPr lang="en-US" dirty="0"/>
              <a:t> </a:t>
            </a:r>
          </a:p>
          <a:p>
            <a:endParaRPr lang="en-US" dirty="0"/>
          </a:p>
        </p:txBody>
      </p:sp>
      <p:pic>
        <p:nvPicPr>
          <p:cNvPr id="5" name="Picture 4" descr="A screenshot of a computer science&#10;&#10;Description automatically generated with medium confidence">
            <a:extLst>
              <a:ext uri="{FF2B5EF4-FFF2-40B4-BE49-F238E27FC236}">
                <a16:creationId xmlns:a16="http://schemas.microsoft.com/office/drawing/2014/main" id="{32923639-01C3-A6FA-04C7-89B473952AE5}"/>
              </a:ext>
            </a:extLst>
          </p:cNvPr>
          <p:cNvPicPr>
            <a:picLocks noChangeAspect="1"/>
          </p:cNvPicPr>
          <p:nvPr/>
        </p:nvPicPr>
        <p:blipFill>
          <a:blip r:embed="rId21"/>
          <a:stretch>
            <a:fillRect/>
          </a:stretch>
        </p:blipFill>
        <p:spPr>
          <a:xfrm>
            <a:off x="6628537" y="2204106"/>
            <a:ext cx="5402113" cy="3889521"/>
          </a:xfrm>
          <a:prstGeom prst="rect">
            <a:avLst/>
          </a:prstGeom>
        </p:spPr>
      </p:pic>
    </p:spTree>
    <p:extLst>
      <p:ext uri="{BB962C8B-B14F-4D97-AF65-F5344CB8AC3E}">
        <p14:creationId xmlns:p14="http://schemas.microsoft.com/office/powerpoint/2010/main" val="1257478252"/>
      </p:ext>
    </p:extLst>
  </p:cSld>
  <p:clrMapOvr>
    <a:masterClrMapping/>
  </p:clrMapOvr>
</p:sld>
</file>

<file path=ppt/theme/theme1.xml><?xml version="1.0" encoding="utf-8"?>
<a:theme xmlns:a="http://schemas.openxmlformats.org/drawingml/2006/main" name="Vapor Trail">
  <a:themeElements>
    <a:clrScheme name="Custom 2">
      <a:dk1>
        <a:srgbClr val="FFFFFF"/>
      </a:dk1>
      <a:lt1>
        <a:srgbClr val="000000"/>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14715</TotalTime>
  <Words>1365</Words>
  <Application>Microsoft Macintosh PowerPoint</Application>
  <PresentationFormat>Widescreen</PresentationFormat>
  <Paragraphs>165</Paragraphs>
  <Slides>36</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Century Gothic</vt:lpstr>
      <vt:lpstr>Vapor Trail</vt:lpstr>
      <vt:lpstr>Stevens Institute  of Technology</vt:lpstr>
      <vt:lpstr>Agenda</vt:lpstr>
      <vt:lpstr>Pre-College Programs</vt:lpstr>
      <vt:lpstr>Stevens Academic Calendar and Academic Catalog</vt:lpstr>
      <vt:lpstr>STEM / STEAM Engine / Engineer</vt:lpstr>
      <vt:lpstr>Stevens Institute of Technology</vt:lpstr>
      <vt:lpstr>The Fourth industrial revolution (4.0)</vt:lpstr>
      <vt:lpstr>What is Electrical Engineering?</vt:lpstr>
      <vt:lpstr>What is Computer science</vt:lpstr>
      <vt:lpstr>Analog vs digital</vt:lpstr>
      <vt:lpstr>Analog vs digital</vt:lpstr>
      <vt:lpstr>360 Product Photography Demo</vt:lpstr>
      <vt:lpstr>Aperture and depth of field</vt:lpstr>
      <vt:lpstr>360 Product Photography Demo Darian Muresan, Ph.D.</vt:lpstr>
      <vt:lpstr>F/3.5</vt:lpstr>
      <vt:lpstr>Alternating and Direct Current in power lines</vt:lpstr>
      <vt:lpstr>AC Transformers</vt:lpstr>
      <vt:lpstr>Turntable and hardware Controller</vt:lpstr>
      <vt:lpstr>Data Communication AM/FM Radio and digital encoding</vt:lpstr>
      <vt:lpstr>Why do I care?  Because of wi-fi</vt:lpstr>
      <vt:lpstr>Why can’t I have wi-fi like radio?</vt:lpstr>
      <vt:lpstr>5G Wi-fi</vt:lpstr>
      <vt:lpstr>Agile Software Development Processes</vt:lpstr>
      <vt:lpstr> Matlab Online</vt:lpstr>
      <vt:lpstr>Implement a few image editing functions in Matlab</vt:lpstr>
      <vt:lpstr>Machine and deep Learning</vt:lpstr>
      <vt:lpstr>Machine Learning</vt:lpstr>
      <vt:lpstr>Deep Learning</vt:lpstr>
      <vt:lpstr>Deep learning</vt:lpstr>
      <vt:lpstr>Deep learning</vt:lpstr>
      <vt:lpstr>Transfer Learning</vt:lpstr>
      <vt:lpstr>Deep learning with matlab</vt:lpstr>
      <vt:lpstr>Deep learning demoes</vt:lpstr>
      <vt:lpstr>Backup: data ordering</vt:lpstr>
      <vt:lpstr>Backup: data ordering and parallelization</vt:lpstr>
      <vt:lpstr>Backup: demosaicing and camera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Stevens Institute  of Technology</dc:title>
  <dc:creator>Imagen Labs</dc:creator>
  <cp:lastModifiedBy>Imagen Labs</cp:lastModifiedBy>
  <cp:revision>18</cp:revision>
  <dcterms:created xsi:type="dcterms:W3CDTF">2022-06-22T03:34:37Z</dcterms:created>
  <dcterms:modified xsi:type="dcterms:W3CDTF">2023-07-20T04:31:03Z</dcterms:modified>
</cp:coreProperties>
</file>